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1"/>
  </p:notesMasterIdLst>
  <p:sldIdLst>
    <p:sldId id="261" r:id="rId5"/>
    <p:sldId id="266" r:id="rId6"/>
    <p:sldId id="257" r:id="rId7"/>
    <p:sldId id="275" r:id="rId8"/>
    <p:sldId id="270" r:id="rId9"/>
    <p:sldId id="280" r:id="rId10"/>
    <p:sldId id="267" r:id="rId11"/>
    <p:sldId id="288" r:id="rId12"/>
    <p:sldId id="289" r:id="rId13"/>
    <p:sldId id="271" r:id="rId14"/>
    <p:sldId id="272" r:id="rId15"/>
    <p:sldId id="291" r:id="rId16"/>
    <p:sldId id="268" r:id="rId17"/>
    <p:sldId id="281" r:id="rId18"/>
    <p:sldId id="274" r:id="rId19"/>
    <p:sldId id="290" r:id="rId20"/>
    <p:sldId id="285" r:id="rId21"/>
    <p:sldId id="276" r:id="rId22"/>
    <p:sldId id="277" r:id="rId23"/>
    <p:sldId id="278" r:id="rId24"/>
    <p:sldId id="279" r:id="rId25"/>
    <p:sldId id="282" r:id="rId26"/>
    <p:sldId id="269" r:id="rId27"/>
    <p:sldId id="283" r:id="rId28"/>
    <p:sldId id="284" r:id="rId29"/>
    <p:sldId id="286" r:id="rId30"/>
    <p:sldId id="287" r:id="rId31"/>
    <p:sldId id="295" r:id="rId32"/>
    <p:sldId id="298" r:id="rId33"/>
    <p:sldId id="299" r:id="rId34"/>
    <p:sldId id="300" r:id="rId35"/>
    <p:sldId id="301" r:id="rId36"/>
    <p:sldId id="302" r:id="rId37"/>
    <p:sldId id="292" r:id="rId38"/>
    <p:sldId id="293" r:id="rId39"/>
    <p:sldId id="294" r:id="rId40"/>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8107675-17D4-396B-E162-49A4BD1210AD}" name="Nicolò Spinelli" initials="NS" userId="S::10667808@polimi.it::5f3a60f4-7b8b-45ac-b7d3-c1143dedcc08" providerId="AD"/>
  <p188:author id="{09F8F796-CC67-D434-683B-18C41E7216B6}" name="Donatello Maggi" initials="DM" userId="S::10722580@polimi.it::71f1ca26-c43d-4b21-bae3-16bf21111733" providerId="AD"/>
  <p188:author id="{8AD659ED-1682-8E52-02E9-A4DBD7E0A533}" name="Davide Marino" initials="DM" userId="S::10703238@polimi.it::00f1f211-8e07-4f70-a439-7a2df136fc04"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D9EACC-63F2-6861-B228-FA71FB7B25C7}" v="32" dt="2024-04-10T17:26:42.480"/>
    <p1510:client id="{36D0A39F-7C47-440D-BF62-D6DBA2853E20}" v="2982" dt="2024-04-10T16:30:35.367"/>
    <p1510:client id="{7B1766D6-726B-4D53-9CF5-6EDD849B76B0}" v="3469" dt="2024-04-10T20:34:45.420"/>
    <p1510:client id="{B053AF14-4F7F-CA3D-9A35-87B5C6C5C406}" v="45" dt="2024-04-10T10:59:34.715"/>
    <p1510:client id="{B9B1B62D-A17C-014D-8822-4286590B9EED}" v="7465" dt="2024-04-10T15:23:11.0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94660"/>
  </p:normalViewPr>
  <p:slideViewPr>
    <p:cSldViewPr snapToGrid="0">
      <p:cViewPr varScale="1">
        <p:scale>
          <a:sx n="105" d="100"/>
          <a:sy n="105" d="100"/>
        </p:scale>
        <p:origin x="1806"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jpeg>
</file>

<file path=ppt/media/image40.png>
</file>

<file path=ppt/media/image41.png>
</file>

<file path=ppt/media/image42.png>
</file>

<file path=ppt/media/image43.jpeg>
</file>

<file path=ppt/media/image43.png>
</file>

<file path=ppt/media/image44.jpeg>
</file>

<file path=ppt/media/image45.jpeg>
</file>

<file path=ppt/media/image46.png>
</file>

<file path=ppt/media/image47.png>
</file>

<file path=ppt/media/image48.png>
</file>

<file path=ppt/media/image49.png>
</file>

<file path=ppt/media/image5.png>
</file>

<file path=ppt/media/image50.png>
</file>

<file path=ppt/media/image51.jpeg>
</file>

<file path=ppt/media/image52.jpe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png>
</file>

<file path=ppt/media/image60.png>
</file>

<file path=ppt/media/image61.jpeg>
</file>

<file path=ppt/media/image62.jpe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9.png>
</file>

<file path=ppt/media/image90.png>
</file>

<file path=ppt/media/image9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242B45-EF26-3C4C-8B44-669CE612BD5A}" type="datetimeFigureOut">
              <a:rPr lang="en-US" smtClean="0"/>
              <a:t>4/10/2024</a:t>
            </a:fld>
            <a:endParaRPr lang="en-US"/>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40BCBC-CCD5-C944-8E11-8739CC492460}" type="slidenum">
              <a:rPr lang="en-US" smtClean="0"/>
              <a:t>‹N›</a:t>
            </a:fld>
            <a:endParaRPr lang="en-US"/>
          </a:p>
        </p:txBody>
      </p:sp>
    </p:spTree>
    <p:extLst>
      <p:ext uri="{BB962C8B-B14F-4D97-AF65-F5344CB8AC3E}">
        <p14:creationId xmlns:p14="http://schemas.microsoft.com/office/powerpoint/2010/main" val="30557028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a:p>
        </p:txBody>
      </p:sp>
      <p:sp>
        <p:nvSpPr>
          <p:cNvPr id="4" name="Segnaposto numero diapositiva 3"/>
          <p:cNvSpPr>
            <a:spLocks noGrp="1"/>
          </p:cNvSpPr>
          <p:nvPr>
            <p:ph type="sldNum" sz="quarter" idx="5"/>
          </p:nvPr>
        </p:nvSpPr>
        <p:spPr/>
        <p:txBody>
          <a:bodyPr/>
          <a:lstStyle/>
          <a:p>
            <a:fld id="{0340BCBC-CCD5-C944-8E11-8739CC492460}" type="slidenum">
              <a:rPr lang="en-US" smtClean="0"/>
              <a:t>18</a:t>
            </a:fld>
            <a:endParaRPr lang="en-US"/>
          </a:p>
        </p:txBody>
      </p:sp>
    </p:spTree>
    <p:extLst>
      <p:ext uri="{BB962C8B-B14F-4D97-AF65-F5344CB8AC3E}">
        <p14:creationId xmlns:p14="http://schemas.microsoft.com/office/powerpoint/2010/main" val="2034746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10/04/2024</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10/04/2024</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157778" y="6363505"/>
            <a:ext cx="3069174" cy="276999"/>
          </a:xfrm>
          <a:prstGeom prst="rect">
            <a:avLst/>
          </a:prstGeom>
          <a:noFill/>
        </p:spPr>
        <p:txBody>
          <a:bodyPr wrap="none" rtlCol="0">
            <a:spAutoFit/>
          </a:bodyPr>
          <a:lstStyle/>
          <a:p>
            <a:r>
              <a:rPr lang="it-IT" sz="1200" b="1">
                <a:solidFill>
                  <a:srgbClr val="FFFFFF"/>
                </a:solidFill>
                <a:latin typeface="Arial"/>
                <a:cs typeface="Arial"/>
              </a:rPr>
              <a:t>Nome Cognome</a:t>
            </a:r>
            <a:r>
              <a:rPr lang="it-IT" sz="1200" b="1" baseline="0">
                <a:solidFill>
                  <a:srgbClr val="FFFFFF"/>
                </a:solidFill>
                <a:latin typeface="Arial"/>
                <a:cs typeface="Arial"/>
              </a:rPr>
              <a:t>, </a:t>
            </a:r>
            <a:r>
              <a:rPr lang="it-IT" sz="1200" b="1" baseline="0" err="1">
                <a:solidFill>
                  <a:srgbClr val="FFFFFF"/>
                </a:solidFill>
                <a:latin typeface="Arial"/>
                <a:cs typeface="Arial"/>
              </a:rPr>
              <a:t>assoc.prof</a:t>
            </a:r>
            <a:r>
              <a:rPr lang="it-IT" sz="1200" b="1" baseline="0">
                <a:solidFill>
                  <a:srgbClr val="FFFFFF"/>
                </a:solidFill>
                <a:latin typeface="Arial"/>
                <a:cs typeface="Arial"/>
              </a:rPr>
              <a:t>. ABC </a:t>
            </a:r>
            <a:r>
              <a:rPr lang="it-IT" sz="1200" b="1" baseline="0" err="1">
                <a:solidFill>
                  <a:srgbClr val="FFFFFF"/>
                </a:solidFill>
                <a:latin typeface="Arial"/>
                <a:cs typeface="Arial"/>
              </a:rPr>
              <a:t>Dept</a:t>
            </a:r>
            <a:r>
              <a:rPr lang="it-IT" sz="1200" b="1" baseline="0">
                <a:solidFill>
                  <a:srgbClr val="FFFFFF"/>
                </a:solidFill>
                <a:latin typeface="Arial"/>
                <a:cs typeface="Arial"/>
              </a:rPr>
              <a:t>.</a:t>
            </a:r>
            <a:endParaRPr lang="it-IT" sz="1200" b="1">
              <a:solidFill>
                <a:srgbClr val="FFFFFF"/>
              </a:solidFill>
              <a:latin typeface="Arial"/>
              <a:cs typeface="Arial"/>
            </a:endParaRPr>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10/04/2024</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10/04/2024</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10/04/2024</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10/04/2024</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10/04/2024</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10/04/2024</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10/04/2024</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0.jpeg"/><Relationship Id="rId5" Type="http://schemas.openxmlformats.org/officeDocument/2006/relationships/image" Target="../media/image39.jpeg"/><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png"/><Relationship Id="rId1" Type="http://schemas.openxmlformats.org/officeDocument/2006/relationships/slideLayout" Target="../slideLayouts/slideLayout2.xml"/><Relationship Id="rId4" Type="http://schemas.openxmlformats.org/officeDocument/2006/relationships/image" Target="../media/image44.jpe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jpeg"/><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3.png"/><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22.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7.png"/><Relationship Id="rId7" Type="http://schemas.openxmlformats.org/officeDocument/2006/relationships/image" Target="../media/image55.png"/><Relationship Id="rId2"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2.jpeg"/><Relationship Id="rId4" Type="http://schemas.openxmlformats.org/officeDocument/2006/relationships/image" Target="../media/image51.jpeg"/></Relationships>
</file>

<file path=ppt/slides/_rels/slide2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2.jpeg"/><Relationship Id="rId7" Type="http://schemas.openxmlformats.org/officeDocument/2006/relationships/image" Target="../media/image65.png"/><Relationship Id="rId2" Type="http://schemas.openxmlformats.org/officeDocument/2006/relationships/image" Target="../media/image61.jpeg"/><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7.png"/></Relationships>
</file>

<file path=ppt/slides/_rels/slide25.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image" Target="../media/image72.png"/><Relationship Id="rId7" Type="http://schemas.openxmlformats.org/officeDocument/2006/relationships/image" Target="../media/image76.png"/><Relationship Id="rId2" Type="http://schemas.openxmlformats.org/officeDocument/2006/relationships/image" Target="../media/image71.png"/><Relationship Id="rId1" Type="http://schemas.openxmlformats.org/officeDocument/2006/relationships/slideLayout" Target="../slideLayouts/slideLayout2.xml"/><Relationship Id="rId6" Type="http://schemas.openxmlformats.org/officeDocument/2006/relationships/image" Target="../media/image66.png"/><Relationship Id="rId5" Type="http://schemas.openxmlformats.org/officeDocument/2006/relationships/image" Target="../media/image74.png"/><Relationship Id="rId10" Type="http://schemas.openxmlformats.org/officeDocument/2006/relationships/image" Target="../media/image70.png"/><Relationship Id="rId9" Type="http://schemas.openxmlformats.org/officeDocument/2006/relationships/image" Target="../media/image69.png"/></Relationships>
</file>

<file path=ppt/slides/_rels/slide26.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1.png"/><Relationship Id="rId1" Type="http://schemas.openxmlformats.org/officeDocument/2006/relationships/slideLayout" Target="../slideLayouts/slideLayout2.xml"/><Relationship Id="rId5" Type="http://schemas.openxmlformats.org/officeDocument/2006/relationships/image" Target="../media/image81.png"/><Relationship Id="rId4" Type="http://schemas.openxmlformats.org/officeDocument/2006/relationships/image" Target="../media/image66.png"/></Relationships>
</file>

<file path=ppt/slides/_rels/slide28.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0.png"/><Relationship Id="rId1" Type="http://schemas.openxmlformats.org/officeDocument/2006/relationships/slideLayout" Target="../slideLayouts/slideLayout2.xml"/><Relationship Id="rId4" Type="http://schemas.openxmlformats.org/officeDocument/2006/relationships/image" Target="../media/image85.png"/></Relationships>
</file>

<file path=ppt/slides/_rels/slide33.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641534" y="4149725"/>
            <a:ext cx="7772400" cy="968375"/>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a:t>Power Network System</a:t>
            </a:r>
          </a:p>
        </p:txBody>
      </p:sp>
      <p:sp>
        <p:nvSpPr>
          <p:cNvPr id="133" name="Sottotitolo 2"/>
          <p:cNvSpPr txBox="1">
            <a:spLocks/>
          </p:cNvSpPr>
          <p:nvPr/>
        </p:nvSpPr>
        <p:spPr>
          <a:xfrm>
            <a:off x="628834" y="4964726"/>
            <a:ext cx="7772400" cy="1333500"/>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it-IT">
                <a:solidFill>
                  <a:schemeClr val="bg1"/>
                </a:solidFill>
              </a:rPr>
              <a:t>Project for the </a:t>
            </a:r>
            <a:r>
              <a:rPr lang="it-IT" err="1">
                <a:solidFill>
                  <a:schemeClr val="bg1"/>
                </a:solidFill>
              </a:rPr>
              <a:t>course</a:t>
            </a:r>
            <a:r>
              <a:rPr lang="it-IT">
                <a:solidFill>
                  <a:schemeClr val="bg1"/>
                </a:solidFill>
              </a:rPr>
              <a:t> of </a:t>
            </a:r>
            <a:r>
              <a:rPr lang="it-IT" err="1">
                <a:solidFill>
                  <a:schemeClr val="bg1"/>
                </a:solidFill>
              </a:rPr>
              <a:t>Networked</a:t>
            </a:r>
            <a:r>
              <a:rPr lang="it-IT">
                <a:solidFill>
                  <a:schemeClr val="bg1"/>
                </a:solidFill>
              </a:rPr>
              <a:t> Control</a:t>
            </a:r>
          </a:p>
          <a:p>
            <a:r>
              <a:rPr lang="it-IT">
                <a:solidFill>
                  <a:schemeClr val="bg1"/>
                </a:solidFill>
              </a:rPr>
              <a:t>Group </a:t>
            </a:r>
            <a:r>
              <a:rPr lang="it-IT" err="1">
                <a:solidFill>
                  <a:schemeClr val="bg1"/>
                </a:solidFill>
              </a:rPr>
              <a:t>members</a:t>
            </a:r>
            <a:r>
              <a:rPr lang="it-IT">
                <a:solidFill>
                  <a:schemeClr val="bg1"/>
                </a:solidFill>
              </a:rPr>
              <a:t>:  Maggi Donatello</a:t>
            </a:r>
          </a:p>
          <a:p>
            <a:r>
              <a:rPr lang="it-IT">
                <a:solidFill>
                  <a:schemeClr val="bg1"/>
                </a:solidFill>
              </a:rPr>
              <a:t>					Marino Davide</a:t>
            </a:r>
          </a:p>
          <a:p>
            <a:r>
              <a:rPr lang="it-IT">
                <a:solidFill>
                  <a:schemeClr val="bg1"/>
                </a:solidFill>
              </a:rPr>
              <a:t>					Spinelli Nicolò</a:t>
            </a:r>
          </a:p>
        </p:txBody>
      </p:sp>
    </p:spTree>
    <p:extLst>
      <p:ext uri="{BB962C8B-B14F-4D97-AF65-F5344CB8AC3E}">
        <p14:creationId xmlns:p14="http://schemas.microsoft.com/office/powerpoint/2010/main" val="1751112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err="1"/>
              <a:t>Centralized</a:t>
            </a:r>
            <a:r>
              <a:rPr lang="it-IT"/>
              <a:t> </a:t>
            </a:r>
            <a:r>
              <a:rPr lang="it-IT" err="1"/>
              <a:t>Structure</a:t>
            </a:r>
            <a:br>
              <a:rPr lang="it-IT"/>
            </a:br>
            <a:r>
              <a:rPr lang="it-IT" sz="1600" err="1"/>
              <a:t>Centralized</a:t>
            </a:r>
            <a:r>
              <a:rPr lang="it-IT" sz="1600"/>
              <a:t> </a:t>
            </a:r>
            <a:r>
              <a:rPr lang="it-IT" sz="1600" err="1"/>
              <a:t>Fixed</a:t>
            </a:r>
            <a:r>
              <a:rPr lang="it-IT" sz="1600"/>
              <a:t> </a:t>
            </a:r>
            <a:r>
              <a:rPr lang="it-IT" sz="1600" err="1"/>
              <a:t>Modes</a:t>
            </a:r>
            <a:endParaRPr lang="it-IT" sz="1600"/>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AFF67F93-9C9A-FE84-ECA9-DB95D3152AAA}"/>
              </a:ext>
            </a:extLst>
          </p:cNvPr>
          <p:cNvSpPr txBox="1"/>
          <p:nvPr/>
        </p:nvSpPr>
        <p:spPr>
          <a:xfrm>
            <a:off x="735946" y="4271229"/>
            <a:ext cx="3843096" cy="1077218"/>
          </a:xfrm>
          <a:prstGeom prst="rect">
            <a:avLst/>
          </a:prstGeom>
          <a:noFill/>
        </p:spPr>
        <p:txBody>
          <a:bodyPr wrap="square" rtlCol="0">
            <a:spAutoFit/>
          </a:bodyPr>
          <a:lstStyle/>
          <a:p>
            <a:r>
              <a:rPr lang="it-IT" sz="1600">
                <a:latin typeface="Arial"/>
                <a:cs typeface="Arial"/>
              </a:rPr>
              <a:t>The </a:t>
            </a:r>
            <a:r>
              <a:rPr lang="it-IT" sz="1600" err="1">
                <a:latin typeface="Arial"/>
                <a:cs typeface="Arial"/>
              </a:rPr>
              <a:t>function</a:t>
            </a:r>
            <a:r>
              <a:rPr lang="it-IT" sz="1600">
                <a:latin typeface="Arial"/>
                <a:cs typeface="Arial"/>
              </a:rPr>
              <a:t> </a:t>
            </a:r>
            <a:r>
              <a:rPr lang="it-IT" sz="1600" i="1" err="1">
                <a:latin typeface="Arial"/>
                <a:cs typeface="Arial"/>
              </a:rPr>
              <a:t>di_fixed_modes</a:t>
            </a:r>
            <a:r>
              <a:rPr lang="it-IT" sz="1600" i="1">
                <a:latin typeface="Arial"/>
                <a:cs typeface="Arial"/>
              </a:rPr>
              <a:t> </a:t>
            </a:r>
            <a:r>
              <a:rPr lang="it-IT" sz="1600">
                <a:latin typeface="Arial"/>
                <a:cs typeface="Arial"/>
              </a:rPr>
              <a:t>shows </a:t>
            </a:r>
            <a:r>
              <a:rPr lang="it-IT" sz="1600" err="1">
                <a:latin typeface="Arial"/>
                <a:cs typeface="Arial"/>
              </a:rPr>
              <a:t>that</a:t>
            </a:r>
            <a:r>
              <a:rPr lang="it-IT" sz="1600">
                <a:latin typeface="Arial"/>
                <a:cs typeface="Arial"/>
              </a:rPr>
              <a:t> the system displays </a:t>
            </a:r>
            <a:r>
              <a:rPr lang="it-IT" sz="1600" b="1">
                <a:latin typeface="Arial"/>
                <a:cs typeface="Arial"/>
              </a:rPr>
              <a:t>no </a:t>
            </a:r>
            <a:r>
              <a:rPr lang="it-IT" sz="1600" b="1" err="1">
                <a:latin typeface="Arial"/>
                <a:cs typeface="Arial"/>
              </a:rPr>
              <a:t>centralized</a:t>
            </a:r>
            <a:r>
              <a:rPr lang="it-IT" sz="1600" b="1">
                <a:latin typeface="Arial"/>
                <a:cs typeface="Arial"/>
              </a:rPr>
              <a:t> </a:t>
            </a:r>
            <a:r>
              <a:rPr lang="it-IT" sz="1600" b="1" err="1">
                <a:latin typeface="Arial"/>
                <a:cs typeface="Arial"/>
              </a:rPr>
              <a:t>fixed</a:t>
            </a:r>
            <a:r>
              <a:rPr lang="it-IT" sz="1600" b="1">
                <a:latin typeface="Arial"/>
                <a:cs typeface="Arial"/>
              </a:rPr>
              <a:t> </a:t>
            </a:r>
            <a:r>
              <a:rPr lang="it-IT" sz="1600" b="1" err="1">
                <a:latin typeface="Arial"/>
                <a:cs typeface="Arial"/>
              </a:rPr>
              <a:t>modes</a:t>
            </a:r>
            <a:r>
              <a:rPr lang="it-IT" sz="1600">
                <a:latin typeface="Arial"/>
                <a:cs typeface="Arial"/>
              </a:rPr>
              <a:t>, </a:t>
            </a:r>
            <a:r>
              <a:rPr lang="it-IT" sz="1600" err="1">
                <a:latin typeface="Arial"/>
                <a:cs typeface="Arial"/>
              </a:rPr>
              <a:t>both</a:t>
            </a:r>
            <a:r>
              <a:rPr lang="it-IT" sz="1600">
                <a:latin typeface="Arial"/>
                <a:cs typeface="Arial"/>
              </a:rPr>
              <a:t> in CT and DT (</a:t>
            </a:r>
            <a:r>
              <a:rPr lang="it-IT" sz="1600" err="1">
                <a:latin typeface="Arial"/>
                <a:cs typeface="Arial"/>
              </a:rPr>
              <a:t>as</a:t>
            </a:r>
            <a:r>
              <a:rPr lang="it-IT" sz="1600">
                <a:latin typeface="Arial"/>
                <a:cs typeface="Arial"/>
              </a:rPr>
              <a:t> </a:t>
            </a:r>
            <a:r>
              <a:rPr lang="it-IT" sz="1600" err="1">
                <a:latin typeface="Arial"/>
                <a:cs typeface="Arial"/>
              </a:rPr>
              <a:t>expected</a:t>
            </a:r>
            <a:r>
              <a:rPr lang="it-IT" sz="1600">
                <a:latin typeface="Arial"/>
                <a:cs typeface="Arial"/>
              </a:rPr>
              <a:t>).</a:t>
            </a:r>
          </a:p>
        </p:txBody>
      </p:sp>
      <p:pic>
        <p:nvPicPr>
          <p:cNvPr id="14" name="Immagine 13">
            <a:extLst>
              <a:ext uri="{FF2B5EF4-FFF2-40B4-BE49-F238E27FC236}">
                <a16:creationId xmlns:a16="http://schemas.microsoft.com/office/drawing/2014/main" id="{99A05719-261C-D4CF-3FE8-D475B3D58119}"/>
              </a:ext>
            </a:extLst>
          </p:cNvPr>
          <p:cNvPicPr>
            <a:picLocks noChangeAspect="1"/>
          </p:cNvPicPr>
          <p:nvPr/>
        </p:nvPicPr>
        <p:blipFill>
          <a:blip r:embed="rId2"/>
          <a:stretch>
            <a:fillRect/>
          </a:stretch>
        </p:blipFill>
        <p:spPr>
          <a:xfrm>
            <a:off x="1655057" y="2579587"/>
            <a:ext cx="2043247" cy="492525"/>
          </a:xfrm>
          <a:prstGeom prst="rect">
            <a:avLst/>
          </a:prstGeom>
        </p:spPr>
      </p:pic>
      <p:pic>
        <p:nvPicPr>
          <p:cNvPr id="18" name="Immagine 17">
            <a:extLst>
              <a:ext uri="{FF2B5EF4-FFF2-40B4-BE49-F238E27FC236}">
                <a16:creationId xmlns:a16="http://schemas.microsoft.com/office/drawing/2014/main" id="{DF74A7D3-DAB5-5BF8-62AC-D72E25FABF56}"/>
              </a:ext>
            </a:extLst>
          </p:cNvPr>
          <p:cNvPicPr>
            <a:picLocks noChangeAspect="1"/>
          </p:cNvPicPr>
          <p:nvPr/>
        </p:nvPicPr>
        <p:blipFill>
          <a:blip r:embed="rId3"/>
          <a:stretch>
            <a:fillRect/>
          </a:stretch>
        </p:blipFill>
        <p:spPr>
          <a:xfrm>
            <a:off x="5211678" y="2521233"/>
            <a:ext cx="2277265" cy="492525"/>
          </a:xfrm>
          <a:prstGeom prst="rect">
            <a:avLst/>
          </a:prstGeom>
        </p:spPr>
      </p:pic>
      <p:pic>
        <p:nvPicPr>
          <p:cNvPr id="8" name="Immagine 7" descr="Immagine che contiene testo, schermata, Carattere, bianco&#10;&#10;Descrizione generata automaticamente">
            <a:extLst>
              <a:ext uri="{FF2B5EF4-FFF2-40B4-BE49-F238E27FC236}">
                <a16:creationId xmlns:a16="http://schemas.microsoft.com/office/drawing/2014/main" id="{5E7B8CC0-6940-DBD0-6337-0A82EAC71713}"/>
              </a:ext>
            </a:extLst>
          </p:cNvPr>
          <p:cNvPicPr>
            <a:picLocks noChangeAspect="1"/>
          </p:cNvPicPr>
          <p:nvPr/>
        </p:nvPicPr>
        <p:blipFill>
          <a:blip r:embed="rId4"/>
          <a:stretch>
            <a:fillRect/>
          </a:stretch>
        </p:blipFill>
        <p:spPr>
          <a:xfrm>
            <a:off x="5563080" y="4152198"/>
            <a:ext cx="2616642" cy="1315280"/>
          </a:xfrm>
          <a:prstGeom prst="rect">
            <a:avLst/>
          </a:prstGeom>
        </p:spPr>
      </p:pic>
      <mc:AlternateContent xmlns:mc="http://schemas.openxmlformats.org/markup-compatibility/2006" xmlns:a14="http://schemas.microsoft.com/office/drawing/2010/main">
        <mc:Choice Requires="a14">
          <p:sp>
            <p:nvSpPr>
              <p:cNvPr id="9" name="CasellaDiTesto 8">
                <a:extLst>
                  <a:ext uri="{FF2B5EF4-FFF2-40B4-BE49-F238E27FC236}">
                    <a16:creationId xmlns:a16="http://schemas.microsoft.com/office/drawing/2014/main" id="{5C94F66D-9509-8875-FE40-4B77C1547D7C}"/>
                  </a:ext>
                </a:extLst>
              </p:cNvPr>
              <p:cNvSpPr txBox="1"/>
              <p:nvPr/>
            </p:nvSpPr>
            <p:spPr>
              <a:xfrm>
                <a:off x="360000" y="1476000"/>
                <a:ext cx="8581042" cy="1619867"/>
              </a:xfrm>
              <a:prstGeom prst="rect">
                <a:avLst/>
              </a:prstGeom>
              <a:noFill/>
            </p:spPr>
            <p:txBody>
              <a:bodyPr wrap="square" rtlCol="0">
                <a:spAutoFit/>
              </a:bodyPr>
              <a:lstStyle/>
              <a:p>
                <a:r>
                  <a:rPr lang="it-IT" sz="1600">
                    <a:solidFill>
                      <a:srgbClr val="000000"/>
                    </a:solidFill>
                    <a:effectLst/>
                    <a:latin typeface="Helvetica" pitchFamily="2" charset="0"/>
                  </a:rPr>
                  <a:t>The</a:t>
                </a:r>
                <a:r>
                  <a:rPr lang="it-IT" sz="1600" b="1">
                    <a:solidFill>
                      <a:srgbClr val="000000"/>
                    </a:solidFill>
                    <a:effectLst/>
                    <a:latin typeface="Helvetica" pitchFamily="2" charset="0"/>
                  </a:rPr>
                  <a:t> </a:t>
                </a:r>
                <a:r>
                  <a:rPr lang="it-IT" sz="1600" err="1">
                    <a:solidFill>
                      <a:srgbClr val="000000"/>
                    </a:solidFill>
                    <a:effectLst/>
                    <a:latin typeface="Helvetica" pitchFamily="2" charset="0"/>
                  </a:rPr>
                  <a:t>modes</a:t>
                </a:r>
                <a:r>
                  <a:rPr lang="it-IT" sz="1600">
                    <a:solidFill>
                      <a:srgbClr val="000000"/>
                    </a:solidFill>
                    <a:effectLst/>
                    <a:latin typeface="Helvetica" pitchFamily="2" charset="0"/>
                  </a:rPr>
                  <a:t> of </a:t>
                </a:r>
                <a:r>
                  <a:rPr lang="it-IT" sz="1600" err="1">
                    <a:solidFill>
                      <a:srgbClr val="000000"/>
                    </a:solidFill>
                    <a:effectLst/>
                    <a:latin typeface="Helvetica" pitchFamily="2" charset="0"/>
                  </a:rPr>
                  <a:t>matrix</a:t>
                </a:r>
                <a:r>
                  <a:rPr lang="it-IT" sz="1600">
                    <a:solidFill>
                      <a:srgbClr val="000000"/>
                    </a:solidFill>
                    <a:effectLst/>
                    <a:latin typeface="Helvetica" pitchFamily="2" charset="0"/>
                  </a:rPr>
                  <a:t> 𝐴 </a:t>
                </a:r>
                <a:r>
                  <a:rPr lang="it-IT" sz="1600" err="1">
                    <a:solidFill>
                      <a:srgbClr val="000000"/>
                    </a:solidFill>
                    <a:effectLst/>
                    <a:latin typeface="Helvetica" pitchFamily="2" charset="0"/>
                  </a:rPr>
                  <a:t>that</a:t>
                </a:r>
                <a:r>
                  <a:rPr lang="it-IT" sz="1600">
                    <a:solidFill>
                      <a:srgbClr val="000000"/>
                    </a:solidFill>
                    <a:effectLst/>
                    <a:latin typeface="Helvetica" pitchFamily="2" charset="0"/>
                  </a:rPr>
                  <a:t> </a:t>
                </a:r>
                <a:r>
                  <a:rPr lang="it-IT" sz="1600" err="1">
                    <a:solidFill>
                      <a:srgbClr val="000000"/>
                    </a:solidFill>
                    <a:effectLst/>
                    <a:latin typeface="Helvetica" pitchFamily="2" charset="0"/>
                  </a:rPr>
                  <a:t>cannot</a:t>
                </a:r>
                <a:r>
                  <a:rPr lang="it-IT" sz="1600">
                    <a:solidFill>
                      <a:srgbClr val="000000"/>
                    </a:solidFill>
                    <a:effectLst/>
                    <a:latin typeface="Helvetica" pitchFamily="2" charset="0"/>
                  </a:rPr>
                  <a:t> be </a:t>
                </a:r>
                <a:r>
                  <a:rPr lang="it-IT" sz="1600" err="1">
                    <a:solidFill>
                      <a:srgbClr val="000000"/>
                    </a:solidFill>
                    <a:effectLst/>
                    <a:latin typeface="Helvetica" pitchFamily="2" charset="0"/>
                  </a:rPr>
                  <a:t>controlled</a:t>
                </a:r>
                <a:r>
                  <a:rPr lang="it-IT" sz="1600">
                    <a:solidFill>
                      <a:srgbClr val="000000"/>
                    </a:solidFill>
                    <a:effectLst/>
                    <a:latin typeface="Helvetica" pitchFamily="2" charset="0"/>
                  </a:rPr>
                  <a:t> and/or </a:t>
                </a:r>
                <a:r>
                  <a:rPr lang="it-IT" sz="1600" err="1">
                    <a:solidFill>
                      <a:srgbClr val="000000"/>
                    </a:solidFill>
                    <a:effectLst/>
                    <a:latin typeface="Helvetica" pitchFamily="2" charset="0"/>
                  </a:rPr>
                  <a:t>observed</a:t>
                </a:r>
                <a:r>
                  <a:rPr lang="it-IT" sz="1600">
                    <a:solidFill>
                      <a:srgbClr val="000000"/>
                    </a:solidFill>
                    <a:effectLst/>
                    <a:latin typeface="Helvetica" pitchFamily="2" charset="0"/>
                  </a:rPr>
                  <a:t> </a:t>
                </a:r>
                <a:r>
                  <a:rPr lang="it-IT" sz="1600" err="1">
                    <a:solidFill>
                      <a:srgbClr val="000000"/>
                    </a:solidFill>
                    <a:effectLst/>
                    <a:latin typeface="Helvetica" pitchFamily="2" charset="0"/>
                  </a:rPr>
                  <a:t>correspond</a:t>
                </a:r>
                <a:r>
                  <a:rPr lang="it-IT" sz="1600">
                    <a:solidFill>
                      <a:srgbClr val="000000"/>
                    </a:solidFill>
                    <a:effectLst/>
                    <a:latin typeface="Helvetica" pitchFamily="2" charset="0"/>
                  </a:rPr>
                  <a:t> with the </a:t>
                </a:r>
                <a:r>
                  <a:rPr lang="it-IT" sz="1600" err="1">
                    <a:solidFill>
                      <a:srgbClr val="000000"/>
                    </a:solidFill>
                    <a:effectLst/>
                    <a:latin typeface="Helvetica" pitchFamily="2" charset="0"/>
                  </a:rPr>
                  <a:t>centralized</a:t>
                </a:r>
                <a:r>
                  <a:rPr lang="it-IT" sz="1600">
                    <a:solidFill>
                      <a:srgbClr val="000000"/>
                    </a:solidFill>
                    <a:latin typeface="Helvetica" pitchFamily="2" charset="0"/>
                  </a:rPr>
                  <a:t> </a:t>
                </a:r>
                <a:r>
                  <a:rPr lang="it-IT" sz="1600" err="1">
                    <a:solidFill>
                      <a:srgbClr val="000000"/>
                    </a:solidFill>
                    <a:effectLst/>
                    <a:latin typeface="Helvetica" pitchFamily="2" charset="0"/>
                  </a:rPr>
                  <a:t>fixed</a:t>
                </a:r>
                <a:r>
                  <a:rPr lang="it-IT" sz="1600">
                    <a:solidFill>
                      <a:srgbClr val="000000"/>
                    </a:solidFill>
                    <a:effectLst/>
                    <a:latin typeface="Helvetica" pitchFamily="2" charset="0"/>
                  </a:rPr>
                  <a:t> </a:t>
                </a:r>
                <a:r>
                  <a:rPr lang="it-IT" sz="1600" err="1">
                    <a:solidFill>
                      <a:srgbClr val="000000"/>
                    </a:solidFill>
                    <a:effectLst/>
                    <a:latin typeface="Helvetica" pitchFamily="2" charset="0"/>
                  </a:rPr>
                  <a:t>modes</a:t>
                </a:r>
                <a:r>
                  <a:rPr lang="it-IT" sz="1600">
                    <a:solidFill>
                      <a:srgbClr val="000000"/>
                    </a:solidFill>
                    <a:effectLst/>
                    <a:latin typeface="Helvetica" pitchFamily="2" charset="0"/>
                  </a:rPr>
                  <a:t> (CFM) and </a:t>
                </a:r>
                <a:r>
                  <a:rPr lang="it-IT" sz="1600" err="1">
                    <a:solidFill>
                      <a:srgbClr val="000000"/>
                    </a:solidFill>
                    <a:effectLst/>
                    <a:latin typeface="Helvetica" pitchFamily="2" charset="0"/>
                  </a:rPr>
                  <a:t>they</a:t>
                </a:r>
                <a:r>
                  <a:rPr lang="it-IT" sz="1600">
                    <a:solidFill>
                      <a:srgbClr val="000000"/>
                    </a:solidFill>
                    <a:effectLst/>
                    <a:latin typeface="Helvetica" pitchFamily="2" charset="0"/>
                  </a:rPr>
                  <a:t> are </a:t>
                </a:r>
                <a:r>
                  <a:rPr lang="it-IT" sz="1600" err="1">
                    <a:solidFill>
                      <a:srgbClr val="000000"/>
                    </a:solidFill>
                    <a:effectLst/>
                    <a:latin typeface="Helvetica" pitchFamily="2" charset="0"/>
                  </a:rPr>
                  <a:t>defined</a:t>
                </a:r>
                <a:r>
                  <a:rPr lang="it-IT" sz="1600">
                    <a:solidFill>
                      <a:srgbClr val="000000"/>
                    </a:solidFill>
                    <a:effectLst/>
                    <a:latin typeface="Helvetica" pitchFamily="2" charset="0"/>
                  </a:rPr>
                  <a:t> </a:t>
                </a:r>
                <a:r>
                  <a:rPr lang="it-IT" sz="1600" err="1">
                    <a:solidFill>
                      <a:srgbClr val="000000"/>
                    </a:solidFill>
                    <a:effectLst/>
                    <a:latin typeface="Helvetica" pitchFamily="2" charset="0"/>
                  </a:rPr>
                  <a:t>as</a:t>
                </a:r>
                <a:r>
                  <a:rPr lang="it-IT" sz="1600">
                    <a:solidFill>
                      <a:srgbClr val="000000"/>
                    </a:solidFill>
                    <a:effectLst/>
                    <a:latin typeface="Helvetica" pitchFamily="2" charset="0"/>
                  </a:rPr>
                  <a:t> the </a:t>
                </a:r>
                <a:r>
                  <a:rPr lang="it-IT" sz="1600" err="1">
                    <a:solidFill>
                      <a:srgbClr val="000000"/>
                    </a:solidFill>
                    <a:effectLst/>
                    <a:latin typeface="Helvetica" pitchFamily="2" charset="0"/>
                  </a:rPr>
                  <a:t>eigenvalues</a:t>
                </a:r>
                <a:r>
                  <a:rPr lang="it-IT" sz="1600">
                    <a:solidFill>
                      <a:srgbClr val="000000"/>
                    </a:solidFill>
                    <a:effectLst/>
                    <a:latin typeface="Helvetica" pitchFamily="2" charset="0"/>
                  </a:rPr>
                  <a:t> of </a:t>
                </a:r>
                <a:r>
                  <a:rPr lang="it-IT" sz="1600" err="1">
                    <a:solidFill>
                      <a:srgbClr val="000000"/>
                    </a:solidFill>
                    <a:effectLst/>
                    <a:latin typeface="Helvetica" pitchFamily="2" charset="0"/>
                  </a:rPr>
                  <a:t>matrix</a:t>
                </a:r>
                <a:r>
                  <a:rPr lang="it-IT" sz="1600">
                    <a:solidFill>
                      <a:srgbClr val="000000"/>
                    </a:solidFill>
                    <a:effectLst/>
                    <a:latin typeface="Helvetica" pitchFamily="2" charset="0"/>
                  </a:rPr>
                  <a:t> 𝐴 </a:t>
                </a:r>
                <a:r>
                  <a:rPr lang="it-IT" sz="1600" err="1">
                    <a:solidFill>
                      <a:srgbClr val="000000"/>
                    </a:solidFill>
                    <a:effectLst/>
                    <a:latin typeface="Helvetica" pitchFamily="2" charset="0"/>
                  </a:rPr>
                  <a:t>that</a:t>
                </a:r>
                <a:r>
                  <a:rPr lang="it-IT" sz="1600">
                    <a:solidFill>
                      <a:srgbClr val="000000"/>
                    </a:solidFill>
                    <a:effectLst/>
                    <a:latin typeface="Helvetica" pitchFamily="2" charset="0"/>
                  </a:rPr>
                  <a:t> do </a:t>
                </a:r>
                <a:r>
                  <a:rPr lang="it-IT" sz="1600" err="1">
                    <a:solidFill>
                      <a:srgbClr val="000000"/>
                    </a:solidFill>
                    <a:effectLst/>
                    <a:latin typeface="Helvetica" pitchFamily="2" charset="0"/>
                  </a:rPr>
                  <a:t>not</a:t>
                </a:r>
                <a:r>
                  <a:rPr lang="it-IT" sz="1600">
                    <a:solidFill>
                      <a:srgbClr val="000000"/>
                    </a:solidFill>
                    <a:effectLst/>
                    <a:latin typeface="Helvetica" pitchFamily="2" charset="0"/>
                  </a:rPr>
                  <a:t> </a:t>
                </a:r>
                <a:r>
                  <a:rPr lang="it-IT" sz="1600" err="1">
                    <a:solidFill>
                      <a:srgbClr val="000000"/>
                    </a:solidFill>
                    <a:effectLst/>
                    <a:latin typeface="Helvetica" pitchFamily="2" charset="0"/>
                  </a:rPr>
                  <a:t>change</a:t>
                </a:r>
                <a:r>
                  <a:rPr lang="it-IT" sz="1600">
                    <a:solidFill>
                      <a:srgbClr val="000000"/>
                    </a:solidFill>
                    <a:effectLst/>
                    <a:latin typeface="Helvetica" pitchFamily="2" charset="0"/>
                  </a:rPr>
                  <a:t> position under a </a:t>
                </a:r>
                <a:r>
                  <a:rPr lang="it-IT" sz="1600" b="1" err="1">
                    <a:solidFill>
                      <a:srgbClr val="000000"/>
                    </a:solidFill>
                    <a:effectLst/>
                    <a:latin typeface="Helvetica" pitchFamily="2" charset="0"/>
                  </a:rPr>
                  <a:t>static</a:t>
                </a:r>
                <a:r>
                  <a:rPr lang="it-IT" sz="1600" b="1">
                    <a:solidFill>
                      <a:srgbClr val="000000"/>
                    </a:solidFill>
                    <a:effectLst/>
                    <a:latin typeface="Helvetica" pitchFamily="2" charset="0"/>
                  </a:rPr>
                  <a:t> output feedback </a:t>
                </a:r>
                <a:r>
                  <a:rPr lang="it-IT" sz="1600">
                    <a:solidFill>
                      <a:srgbClr val="000000"/>
                    </a:solidFill>
                    <a:effectLst/>
                    <a:latin typeface="Helvetica" pitchFamily="2" charset="0"/>
                  </a:rPr>
                  <a:t>control </a:t>
                </a:r>
                <a:r>
                  <a:rPr lang="it-IT" sz="1600" err="1">
                    <a:solidFill>
                      <a:srgbClr val="000000"/>
                    </a:solidFill>
                    <a:effectLst/>
                    <a:latin typeface="Helvetica" pitchFamily="2" charset="0"/>
                  </a:rPr>
                  <a:t>law</a:t>
                </a:r>
                <a:r>
                  <a:rPr lang="it-IT" sz="1600">
                    <a:solidFill>
                      <a:srgbClr val="000000"/>
                    </a:solidFill>
                    <a:effectLst/>
                    <a:latin typeface="Helvetica" pitchFamily="2" charset="0"/>
                  </a:rPr>
                  <a:t> </a:t>
                </a:r>
                <a14:m>
                  <m:oMath xmlns:m="http://schemas.openxmlformats.org/officeDocument/2006/math">
                    <m:r>
                      <a:rPr lang="it-IT" sz="1600" i="1" dirty="0" smtClean="0">
                        <a:solidFill>
                          <a:srgbClr val="000000"/>
                        </a:solidFill>
                        <a:effectLst/>
                        <a:latin typeface="Cambria Math" panose="02040503050406030204" pitchFamily="18" charset="0"/>
                      </a:rPr>
                      <m:t>𝑢</m:t>
                    </m:r>
                    <m:r>
                      <a:rPr lang="it-IT" sz="1600" i="1" dirty="0" smtClean="0">
                        <a:solidFill>
                          <a:srgbClr val="000000"/>
                        </a:solidFill>
                        <a:effectLst/>
                        <a:latin typeface="Cambria Math" panose="02040503050406030204" pitchFamily="18" charset="0"/>
                      </a:rPr>
                      <m:t>(</m:t>
                    </m:r>
                    <m:r>
                      <a:rPr lang="it-IT" sz="1600" i="1" dirty="0" smtClean="0">
                        <a:solidFill>
                          <a:srgbClr val="000000"/>
                        </a:solidFill>
                        <a:effectLst/>
                        <a:latin typeface="Cambria Math" panose="02040503050406030204" pitchFamily="18" charset="0"/>
                      </a:rPr>
                      <m:t>𝑡</m:t>
                    </m:r>
                    <m:r>
                      <a:rPr lang="it-IT" sz="1600" i="1" dirty="0" smtClean="0">
                        <a:solidFill>
                          <a:srgbClr val="000000"/>
                        </a:solidFill>
                        <a:effectLst/>
                        <a:latin typeface="Cambria Math" panose="02040503050406030204" pitchFamily="18" charset="0"/>
                      </a:rPr>
                      <m:t>)=</m:t>
                    </m:r>
                    <m:sSub>
                      <m:sSubPr>
                        <m:ctrlPr>
                          <a:rPr lang="it-IT" sz="1600" b="0" i="1" dirty="0" smtClean="0">
                            <a:solidFill>
                              <a:srgbClr val="000000"/>
                            </a:solidFill>
                            <a:effectLst/>
                            <a:latin typeface="Cambria Math" panose="02040503050406030204" pitchFamily="18" charset="0"/>
                          </a:rPr>
                        </m:ctrlPr>
                      </m:sSubPr>
                      <m:e>
                        <m:r>
                          <a:rPr lang="it-IT" sz="1600" i="1" dirty="0" smtClean="0">
                            <a:solidFill>
                              <a:srgbClr val="000000"/>
                            </a:solidFill>
                            <a:effectLst/>
                            <a:latin typeface="Cambria Math" panose="02040503050406030204" pitchFamily="18" charset="0"/>
                          </a:rPr>
                          <m:t>𝐾</m:t>
                        </m:r>
                      </m:e>
                      <m:sub>
                        <m:r>
                          <a:rPr lang="it-IT" sz="1600" i="1" dirty="0" smtClean="0">
                            <a:solidFill>
                              <a:srgbClr val="000000"/>
                            </a:solidFill>
                            <a:effectLst/>
                            <a:latin typeface="Cambria Math" panose="02040503050406030204" pitchFamily="18" charset="0"/>
                          </a:rPr>
                          <m:t>𝑦𝑦</m:t>
                        </m:r>
                      </m:sub>
                    </m:sSub>
                    <m:r>
                      <a:rPr lang="it-IT" sz="1600" i="1" dirty="0" smtClean="0">
                        <a:solidFill>
                          <a:srgbClr val="000000"/>
                        </a:solidFill>
                        <a:effectLst/>
                        <a:latin typeface="Cambria Math" panose="02040503050406030204" pitchFamily="18" charset="0"/>
                      </a:rPr>
                      <m:t>(</m:t>
                    </m:r>
                    <m:r>
                      <a:rPr lang="it-IT" sz="1600" i="1" dirty="0" smtClean="0">
                        <a:solidFill>
                          <a:srgbClr val="000000"/>
                        </a:solidFill>
                        <a:effectLst/>
                        <a:latin typeface="Cambria Math" panose="02040503050406030204" pitchFamily="18" charset="0"/>
                      </a:rPr>
                      <m:t>𝑡</m:t>
                    </m:r>
                    <m:r>
                      <a:rPr lang="it-IT" sz="1600" i="1" dirty="0" smtClean="0">
                        <a:solidFill>
                          <a:srgbClr val="000000"/>
                        </a:solidFill>
                        <a:effectLst/>
                        <a:latin typeface="Cambria Math" panose="02040503050406030204" pitchFamily="18" charset="0"/>
                      </a:rPr>
                      <m:t>)</m:t>
                    </m:r>
                  </m:oMath>
                </a14:m>
                <a:r>
                  <a:rPr lang="it-IT" sz="1600">
                    <a:solidFill>
                      <a:srgbClr val="000000"/>
                    </a:solidFill>
                    <a:effectLst/>
                    <a:latin typeface="Helvetica" pitchFamily="2" charset="0"/>
                  </a:rPr>
                  <a:t>. </a:t>
                </a:r>
                <a:r>
                  <a:rPr lang="it-IT" sz="1600" err="1">
                    <a:solidFill>
                      <a:srgbClr val="000000"/>
                    </a:solidFill>
                    <a:effectLst/>
                    <a:latin typeface="Helvetica" pitchFamily="2" charset="0"/>
                  </a:rPr>
                  <a:t>Their</a:t>
                </a:r>
                <a:r>
                  <a:rPr lang="it-IT" sz="1600">
                    <a:solidFill>
                      <a:srgbClr val="000000"/>
                    </a:solidFill>
                    <a:effectLst/>
                    <a:latin typeface="Helvetica" pitchFamily="2" charset="0"/>
                  </a:rPr>
                  <a:t> </a:t>
                </a:r>
                <a:r>
                  <a:rPr lang="it-IT" sz="1600" err="1">
                    <a:solidFill>
                      <a:srgbClr val="000000"/>
                    </a:solidFill>
                    <a:effectLst/>
                    <a:latin typeface="Helvetica" pitchFamily="2" charset="0"/>
                  </a:rPr>
                  <a:t>formal</a:t>
                </a:r>
                <a:r>
                  <a:rPr lang="it-IT" sz="1600">
                    <a:solidFill>
                      <a:srgbClr val="000000"/>
                    </a:solidFill>
                    <a:effectLst/>
                    <a:latin typeface="Helvetica" pitchFamily="2" charset="0"/>
                  </a:rPr>
                  <a:t> </a:t>
                </a:r>
                <a:r>
                  <a:rPr lang="it-IT" sz="1600" err="1">
                    <a:solidFill>
                      <a:srgbClr val="000000"/>
                    </a:solidFill>
                    <a:effectLst/>
                    <a:latin typeface="Helvetica" pitchFamily="2" charset="0"/>
                  </a:rPr>
                  <a:t>definition</a:t>
                </a:r>
                <a:r>
                  <a:rPr lang="it-IT" sz="1600">
                    <a:solidFill>
                      <a:srgbClr val="000000"/>
                    </a:solidFill>
                    <a:effectLst/>
                    <a:latin typeface="Helvetica" pitchFamily="2" charset="0"/>
                  </a:rPr>
                  <a:t> is:</a:t>
                </a:r>
              </a:p>
              <a:p>
                <a:endParaRPr lang="it-IT" sz="1600">
                  <a:solidFill>
                    <a:srgbClr val="000000"/>
                  </a:solidFill>
                  <a:effectLst/>
                  <a:latin typeface="Helvetica" pitchFamily="2" charset="0"/>
                </a:endParaRPr>
              </a:p>
              <a:p>
                <a:endParaRPr lang="it-IT">
                  <a:solidFill>
                    <a:srgbClr val="000000"/>
                  </a:solidFill>
                  <a:effectLst/>
                  <a:latin typeface="Helvetica" pitchFamily="2" charset="0"/>
                </a:endParaRPr>
              </a:p>
            </p:txBody>
          </p:sp>
        </mc:Choice>
        <mc:Fallback xmlns="">
          <p:sp>
            <p:nvSpPr>
              <p:cNvPr id="9" name="CasellaDiTesto 8">
                <a:extLst>
                  <a:ext uri="{FF2B5EF4-FFF2-40B4-BE49-F238E27FC236}">
                    <a16:creationId xmlns:a16="http://schemas.microsoft.com/office/drawing/2014/main" id="{5C94F66D-9509-8875-FE40-4B77C1547D7C}"/>
                  </a:ext>
                </a:extLst>
              </p:cNvPr>
              <p:cNvSpPr txBox="1">
                <a:spLocks noRot="1" noChangeAspect="1" noMove="1" noResize="1" noEditPoints="1" noAdjustHandles="1" noChangeArrowheads="1" noChangeShapeType="1" noTextEdit="1"/>
              </p:cNvSpPr>
              <p:nvPr/>
            </p:nvSpPr>
            <p:spPr>
              <a:xfrm>
                <a:off x="360000" y="1476000"/>
                <a:ext cx="8581042" cy="1619867"/>
              </a:xfrm>
              <a:prstGeom prst="rect">
                <a:avLst/>
              </a:prstGeom>
              <a:blipFill>
                <a:blip r:embed="rId5"/>
                <a:stretch>
                  <a:fillRect l="-355" t="-150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CasellaDiTesto 9">
                <a:extLst>
                  <a:ext uri="{FF2B5EF4-FFF2-40B4-BE49-F238E27FC236}">
                    <a16:creationId xmlns:a16="http://schemas.microsoft.com/office/drawing/2014/main" id="{D0242AAA-925E-0C65-BF10-44A5E4F5D1C1}"/>
                  </a:ext>
                </a:extLst>
              </p:cNvPr>
              <p:cNvSpPr txBox="1"/>
              <p:nvPr/>
            </p:nvSpPr>
            <p:spPr>
              <a:xfrm>
                <a:off x="360000" y="3240000"/>
                <a:ext cx="8581042" cy="584775"/>
              </a:xfrm>
              <a:prstGeom prst="rect">
                <a:avLst/>
              </a:prstGeom>
              <a:noFill/>
            </p:spPr>
            <p:txBody>
              <a:bodyPr wrap="square" rtlCol="0">
                <a:spAutoFit/>
              </a:bodyPr>
              <a:lstStyle/>
              <a:p>
                <a:r>
                  <a:rPr lang="en-US" sz="1600" b="1"/>
                  <a:t>Note</a:t>
                </a:r>
                <a:r>
                  <a:rPr lang="en-US" sz="1600"/>
                  <a:t>: other modes can be placed </a:t>
                </a:r>
                <a:r>
                  <a:rPr lang="en-US" sz="1600" b="1"/>
                  <a:t>at will</a:t>
                </a:r>
                <a:r>
                  <a:rPr lang="en-US" sz="1600"/>
                  <a:t> with a </a:t>
                </a:r>
                <a:r>
                  <a:rPr lang="en-US" sz="1600" b="1"/>
                  <a:t>state feedback</a:t>
                </a:r>
                <a:r>
                  <a:rPr lang="en-US" sz="1600"/>
                  <a:t> control law </a:t>
                </a:r>
                <a14:m>
                  <m:oMath xmlns:m="http://schemas.openxmlformats.org/officeDocument/2006/math">
                    <m:r>
                      <a:rPr lang="it-IT" sz="1600" i="1" dirty="0" smtClean="0">
                        <a:solidFill>
                          <a:srgbClr val="000000"/>
                        </a:solidFill>
                        <a:effectLst/>
                        <a:latin typeface="Cambria Math" panose="02040503050406030204" pitchFamily="18" charset="0"/>
                      </a:rPr>
                      <m:t>𝑢</m:t>
                    </m:r>
                    <m:d>
                      <m:dPr>
                        <m:ctrlPr>
                          <a:rPr lang="it-IT" sz="1600" i="1" dirty="0" smtClean="0">
                            <a:solidFill>
                              <a:srgbClr val="000000"/>
                            </a:solidFill>
                            <a:effectLst/>
                            <a:latin typeface="Cambria Math" panose="02040503050406030204" pitchFamily="18" charset="0"/>
                          </a:rPr>
                        </m:ctrlPr>
                      </m:dPr>
                      <m:e>
                        <m:r>
                          <a:rPr lang="it-IT" sz="1600" i="1" dirty="0" smtClean="0">
                            <a:solidFill>
                              <a:srgbClr val="000000"/>
                            </a:solidFill>
                            <a:effectLst/>
                            <a:latin typeface="Cambria Math" panose="02040503050406030204" pitchFamily="18" charset="0"/>
                          </a:rPr>
                          <m:t>𝑡</m:t>
                        </m:r>
                      </m:e>
                    </m:d>
                    <m:r>
                      <a:rPr lang="it-IT" sz="1600" i="1" dirty="0" smtClean="0">
                        <a:solidFill>
                          <a:srgbClr val="000000"/>
                        </a:solidFill>
                        <a:effectLst/>
                        <a:latin typeface="Cambria Math" panose="02040503050406030204" pitchFamily="18" charset="0"/>
                      </a:rPr>
                      <m:t>=</m:t>
                    </m:r>
                    <m:sSub>
                      <m:sSubPr>
                        <m:ctrlPr>
                          <a:rPr lang="it-IT" sz="1600" b="0" i="1" dirty="0" smtClean="0">
                            <a:solidFill>
                              <a:srgbClr val="000000"/>
                            </a:solidFill>
                            <a:effectLst/>
                            <a:latin typeface="Cambria Math" panose="02040503050406030204" pitchFamily="18" charset="0"/>
                          </a:rPr>
                        </m:ctrlPr>
                      </m:sSubPr>
                      <m:e>
                        <m:r>
                          <a:rPr lang="it-IT" sz="1600" i="1" dirty="0" smtClean="0">
                            <a:solidFill>
                              <a:srgbClr val="000000"/>
                            </a:solidFill>
                            <a:effectLst/>
                            <a:latin typeface="Cambria Math" panose="02040503050406030204" pitchFamily="18" charset="0"/>
                          </a:rPr>
                          <m:t>𝐾</m:t>
                        </m:r>
                      </m:e>
                      <m:sub>
                        <m:r>
                          <a:rPr lang="it-IT" sz="1600" i="1" dirty="0" smtClean="0">
                            <a:solidFill>
                              <a:srgbClr val="000000"/>
                            </a:solidFill>
                            <a:effectLst/>
                            <a:latin typeface="Cambria Math" panose="02040503050406030204" pitchFamily="18" charset="0"/>
                          </a:rPr>
                          <m:t>𝑥𝑥</m:t>
                        </m:r>
                      </m:sub>
                    </m:sSub>
                    <m:d>
                      <m:dPr>
                        <m:ctrlPr>
                          <a:rPr lang="it-IT" sz="1600" i="1" dirty="0" smtClean="0">
                            <a:solidFill>
                              <a:srgbClr val="000000"/>
                            </a:solidFill>
                            <a:effectLst/>
                            <a:latin typeface="Cambria Math" panose="02040503050406030204" pitchFamily="18" charset="0"/>
                          </a:rPr>
                        </m:ctrlPr>
                      </m:dPr>
                      <m:e>
                        <m:r>
                          <a:rPr lang="it-IT" sz="1600" i="1" dirty="0" smtClean="0">
                            <a:solidFill>
                              <a:srgbClr val="000000"/>
                            </a:solidFill>
                            <a:effectLst/>
                            <a:latin typeface="Cambria Math" panose="02040503050406030204" pitchFamily="18" charset="0"/>
                          </a:rPr>
                          <m:t>𝑡</m:t>
                        </m:r>
                      </m:e>
                    </m:d>
                  </m:oMath>
                </a14:m>
                <a:r>
                  <a:rPr lang="en-US" sz="1600">
                    <a:solidFill>
                      <a:srgbClr val="000000"/>
                    </a:solidFill>
                    <a:effectLst/>
                  </a:rPr>
                  <a:t> as in the case under examination</a:t>
                </a:r>
              </a:p>
            </p:txBody>
          </p:sp>
        </mc:Choice>
        <mc:Fallback xmlns="">
          <p:sp>
            <p:nvSpPr>
              <p:cNvPr id="10" name="CasellaDiTesto 9">
                <a:extLst>
                  <a:ext uri="{FF2B5EF4-FFF2-40B4-BE49-F238E27FC236}">
                    <a16:creationId xmlns:a16="http://schemas.microsoft.com/office/drawing/2014/main" id="{D0242AAA-925E-0C65-BF10-44A5E4F5D1C1}"/>
                  </a:ext>
                </a:extLst>
              </p:cNvPr>
              <p:cNvSpPr txBox="1">
                <a:spLocks noRot="1" noChangeAspect="1" noMove="1" noResize="1" noEditPoints="1" noAdjustHandles="1" noChangeArrowheads="1" noChangeShapeType="1" noTextEdit="1"/>
              </p:cNvSpPr>
              <p:nvPr/>
            </p:nvSpPr>
            <p:spPr>
              <a:xfrm>
                <a:off x="360000" y="3240000"/>
                <a:ext cx="8581042" cy="584775"/>
              </a:xfrm>
              <a:prstGeom prst="rect">
                <a:avLst/>
              </a:prstGeom>
              <a:blipFill>
                <a:blip r:embed="rId6"/>
                <a:stretch>
                  <a:fillRect l="-355" t="-3125" b="-12500"/>
                </a:stretch>
              </a:blipFill>
            </p:spPr>
            <p:txBody>
              <a:bodyPr/>
              <a:lstStyle/>
              <a:p>
                <a:r>
                  <a:rPr lang="en-US">
                    <a:noFill/>
                  </a:rPr>
                  <a:t> </a:t>
                </a:r>
              </a:p>
            </p:txBody>
          </p:sp>
        </mc:Fallback>
      </mc:AlternateContent>
    </p:spTree>
    <p:extLst>
      <p:ext uri="{BB962C8B-B14F-4D97-AF65-F5344CB8AC3E}">
        <p14:creationId xmlns:p14="http://schemas.microsoft.com/office/powerpoint/2010/main" val="11986166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err="1"/>
              <a:t>Decentralized</a:t>
            </a:r>
            <a:r>
              <a:rPr lang="it-IT"/>
              <a:t> </a:t>
            </a:r>
            <a:r>
              <a:rPr lang="it-IT" err="1"/>
              <a:t>Structure</a:t>
            </a:r>
            <a:endParaRPr lang="it-IT" sz="1600"/>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6" name="Immagine 5">
            <a:extLst>
              <a:ext uri="{FF2B5EF4-FFF2-40B4-BE49-F238E27FC236}">
                <a16:creationId xmlns:a16="http://schemas.microsoft.com/office/drawing/2014/main" id="{DEE690E5-2804-221E-A885-BBB03581DAE9}"/>
              </a:ext>
            </a:extLst>
          </p:cNvPr>
          <p:cNvPicPr>
            <a:picLocks noChangeAspect="1"/>
          </p:cNvPicPr>
          <p:nvPr/>
        </p:nvPicPr>
        <p:blipFill>
          <a:blip r:embed="rId2"/>
          <a:stretch>
            <a:fillRect/>
          </a:stretch>
        </p:blipFill>
        <p:spPr>
          <a:xfrm>
            <a:off x="1932090" y="2322917"/>
            <a:ext cx="2027910" cy="1714719"/>
          </a:xfrm>
          <a:prstGeom prst="rect">
            <a:avLst/>
          </a:prstGeom>
        </p:spPr>
      </p:pic>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66A439EB-F4D3-BE6C-C93F-D678F0991A6E}"/>
                  </a:ext>
                </a:extLst>
              </p:cNvPr>
              <p:cNvSpPr txBox="1"/>
              <p:nvPr/>
            </p:nvSpPr>
            <p:spPr>
              <a:xfrm>
                <a:off x="360000" y="1440000"/>
                <a:ext cx="8686682" cy="584775"/>
              </a:xfrm>
              <a:prstGeom prst="rect">
                <a:avLst/>
              </a:prstGeom>
              <a:noFill/>
            </p:spPr>
            <p:txBody>
              <a:bodyPr wrap="square" rtlCol="0">
                <a:spAutoFit/>
              </a:bodyPr>
              <a:lstStyle/>
              <a:p>
                <a:r>
                  <a:rPr lang="en-US" sz="1600">
                    <a:latin typeface="Arial" panose="020B0604020202020204" pitchFamily="34" charset="0"/>
                    <a:cs typeface="Arial" panose="020B0604020202020204" pitchFamily="34" charset="0"/>
                  </a:rPr>
                  <a:t>In a decentralized structure </a:t>
                </a:r>
                <a:r>
                  <a:rPr lang="en-US" sz="1600" b="1">
                    <a:latin typeface="Arial" panose="020B0604020202020204" pitchFamily="34" charset="0"/>
                    <a:cs typeface="Arial" panose="020B0604020202020204" pitchFamily="34" charset="0"/>
                  </a:rPr>
                  <a:t>each subsystem </a:t>
                </a:r>
                <a:r>
                  <a:rPr lang="en-US" sz="1600">
                    <a:latin typeface="Arial" panose="020B0604020202020204" pitchFamily="34" charset="0"/>
                    <a:cs typeface="Arial" panose="020B0604020202020204" pitchFamily="34" charset="0"/>
                  </a:rPr>
                  <a:t>has its own controller </a:t>
                </a:r>
                <a:r>
                  <a:rPr lang="en-US" sz="1600" i="1">
                    <a:latin typeface="Arial" panose="020B0604020202020204" pitchFamily="34" charset="0"/>
                    <a:cs typeface="Arial" panose="020B0604020202020204" pitchFamily="34" charset="0"/>
                  </a:rPr>
                  <a:t>C</a:t>
                </a:r>
                <a14:m>
                  <m:oMath xmlns:m="http://schemas.openxmlformats.org/officeDocument/2006/math">
                    <m:r>
                      <a:rPr lang="it-IT" sz="1600" b="0" i="1" smtClean="0">
                        <a:latin typeface="Cambria Math" panose="02040503050406030204" pitchFamily="18" charset="0"/>
                      </a:rPr>
                      <m:t>𝑖</m:t>
                    </m:r>
                  </m:oMath>
                </a14:m>
                <a:r>
                  <a:rPr lang="en-US" sz="1600">
                    <a:latin typeface="Arial" panose="020B0604020202020204" pitchFamily="34" charset="0"/>
                    <a:cs typeface="Arial" panose="020B0604020202020204" pitchFamily="34" charset="0"/>
                  </a:rPr>
                  <a:t> acting on </a:t>
                </a:r>
                <a14:m>
                  <m:oMath xmlns:m="http://schemas.openxmlformats.org/officeDocument/2006/math">
                    <m:sSub>
                      <m:sSubPr>
                        <m:ctrlPr>
                          <a:rPr lang="it-IT" sz="1600" b="0" i="1" smtClean="0">
                            <a:latin typeface="Cambria Math" panose="02040503050406030204" pitchFamily="18" charset="0"/>
                          </a:rPr>
                        </m:ctrlPr>
                      </m:sSubPr>
                      <m:e>
                        <m:r>
                          <a:rPr lang="it-IT" sz="1600" b="0" i="1" smtClean="0">
                            <a:latin typeface="Cambria Math" panose="02040503050406030204" pitchFamily="18" charset="0"/>
                          </a:rPr>
                          <m:t>𝑢</m:t>
                        </m:r>
                      </m:e>
                      <m:sub>
                        <m:r>
                          <a:rPr lang="it-IT" sz="1600" b="0" i="1" smtClean="0">
                            <a:latin typeface="Cambria Math" panose="02040503050406030204" pitchFamily="18" charset="0"/>
                          </a:rPr>
                          <m:t>𝑖</m:t>
                        </m:r>
                      </m:sub>
                    </m:sSub>
                    <m:r>
                      <a:rPr lang="it-IT" sz="1600" b="0" i="1" smtClean="0">
                        <a:latin typeface="Cambria Math" panose="02040503050406030204" pitchFamily="18" charset="0"/>
                      </a:rPr>
                      <m:t> </m:t>
                    </m:r>
                  </m:oMath>
                </a14:m>
                <a:r>
                  <a:rPr lang="en-US" sz="1600">
                    <a:latin typeface="Arial" panose="020B0604020202020204" pitchFamily="34" charset="0"/>
                    <a:cs typeface="Arial" panose="020B0604020202020204" pitchFamily="34" charset="0"/>
                  </a:rPr>
                  <a:t>to control </a:t>
                </a:r>
                <a14:m>
                  <m:oMath xmlns:m="http://schemas.openxmlformats.org/officeDocument/2006/math">
                    <m:sSub>
                      <m:sSubPr>
                        <m:ctrlPr>
                          <a:rPr lang="en-US" sz="1600" i="1" smtClean="0">
                            <a:latin typeface="Cambria Math" panose="02040503050406030204" pitchFamily="18" charset="0"/>
                          </a:rPr>
                        </m:ctrlPr>
                      </m:sSubPr>
                      <m:e>
                        <m:r>
                          <a:rPr lang="it-IT" sz="1600" b="0" i="1" smtClean="0">
                            <a:latin typeface="Cambria Math" panose="02040503050406030204" pitchFamily="18" charset="0"/>
                          </a:rPr>
                          <m:t>𝑦</m:t>
                        </m:r>
                      </m:e>
                      <m:sub>
                        <m:r>
                          <a:rPr lang="it-IT" sz="1600" b="0" i="1" smtClean="0">
                            <a:latin typeface="Cambria Math" panose="02040503050406030204" pitchFamily="18" charset="0"/>
                          </a:rPr>
                          <m:t>𝑖</m:t>
                        </m:r>
                      </m:sub>
                    </m:sSub>
                  </m:oMath>
                </a14:m>
                <a:r>
                  <a:rPr lang="it-IT" sz="1600" b="0">
                    <a:latin typeface="Arial" panose="020B0604020202020204" pitchFamily="34" charset="0"/>
                    <a:cs typeface="Arial" panose="020B0604020202020204" pitchFamily="34" charset="0"/>
                  </a:rPr>
                  <a:t>, </a:t>
                </a:r>
                <a:r>
                  <a:rPr lang="it-IT" sz="1600" b="0" err="1">
                    <a:latin typeface="Arial" panose="020B0604020202020204" pitchFamily="34" charset="0"/>
                    <a:cs typeface="Arial" panose="020B0604020202020204" pitchFamily="34" charset="0"/>
                  </a:rPr>
                  <a:t>but</a:t>
                </a:r>
                <a:r>
                  <a:rPr lang="it-IT" sz="1600" b="0">
                    <a:latin typeface="Arial" panose="020B0604020202020204" pitchFamily="34" charset="0"/>
                    <a:cs typeface="Arial" panose="020B0604020202020204" pitchFamily="34" charset="0"/>
                  </a:rPr>
                  <a:t> no </a:t>
                </a:r>
                <a:r>
                  <a:rPr lang="it-IT" sz="1600" b="0" err="1">
                    <a:latin typeface="Arial" panose="020B0604020202020204" pitchFamily="34" charset="0"/>
                    <a:cs typeface="Arial" panose="020B0604020202020204" pitchFamily="34" charset="0"/>
                  </a:rPr>
                  <a:t>communication</a:t>
                </a:r>
                <a:r>
                  <a:rPr lang="it-IT" sz="1600" b="0">
                    <a:latin typeface="Arial" panose="020B0604020202020204" pitchFamily="34" charset="0"/>
                    <a:cs typeface="Arial" panose="020B0604020202020204" pitchFamily="34" charset="0"/>
                  </a:rPr>
                  <a:t> is </a:t>
                </a:r>
                <a:r>
                  <a:rPr lang="it-IT" sz="1600" b="0" err="1">
                    <a:latin typeface="Arial" panose="020B0604020202020204" pitchFamily="34" charset="0"/>
                    <a:cs typeface="Arial" panose="020B0604020202020204" pitchFamily="34" charset="0"/>
                  </a:rPr>
                  <a:t>implemented</a:t>
                </a:r>
                <a:r>
                  <a:rPr lang="it-IT" sz="1600" b="0">
                    <a:latin typeface="Arial" panose="020B0604020202020204" pitchFamily="34" charset="0"/>
                    <a:cs typeface="Arial" panose="020B0604020202020204" pitchFamily="34" charset="0"/>
                  </a:rPr>
                  <a:t> </a:t>
                </a:r>
                <a:r>
                  <a:rPr lang="it-IT" sz="1600" b="0" err="1">
                    <a:latin typeface="Arial" panose="020B0604020202020204" pitchFamily="34" charset="0"/>
                    <a:cs typeface="Arial" panose="020B0604020202020204" pitchFamily="34" charset="0"/>
                  </a:rPr>
                  <a:t>among</a:t>
                </a:r>
                <a:r>
                  <a:rPr lang="it-IT" sz="1600" b="0">
                    <a:latin typeface="Arial" panose="020B0604020202020204" pitchFamily="34" charset="0"/>
                    <a:cs typeface="Arial" panose="020B0604020202020204" pitchFamily="34" charset="0"/>
                  </a:rPr>
                  <a:t> the controllers.</a:t>
                </a:r>
              </a:p>
            </p:txBody>
          </p:sp>
        </mc:Choice>
        <mc:Fallback xmlns="">
          <p:sp>
            <p:nvSpPr>
              <p:cNvPr id="5" name="CasellaDiTesto 4">
                <a:extLst>
                  <a:ext uri="{FF2B5EF4-FFF2-40B4-BE49-F238E27FC236}">
                    <a16:creationId xmlns:a16="http://schemas.microsoft.com/office/drawing/2014/main" id="{66A439EB-F4D3-BE6C-C93F-D678F0991A6E}"/>
                  </a:ext>
                </a:extLst>
              </p:cNvPr>
              <p:cNvSpPr txBox="1">
                <a:spLocks noRot="1" noChangeAspect="1" noMove="1" noResize="1" noEditPoints="1" noAdjustHandles="1" noChangeArrowheads="1" noChangeShapeType="1" noTextEdit="1"/>
              </p:cNvSpPr>
              <p:nvPr/>
            </p:nvSpPr>
            <p:spPr>
              <a:xfrm>
                <a:off x="360000" y="1440000"/>
                <a:ext cx="8686682" cy="584775"/>
              </a:xfrm>
              <a:prstGeom prst="rect">
                <a:avLst/>
              </a:prstGeom>
              <a:blipFill>
                <a:blip r:embed="rId3"/>
                <a:stretch>
                  <a:fillRect l="-351" t="-3125" b="-12500"/>
                </a:stretch>
              </a:blipFill>
            </p:spPr>
            <p:txBody>
              <a:bodyPr/>
              <a:lstStyle/>
              <a:p>
                <a:r>
                  <a:rPr lang="en-US">
                    <a:noFill/>
                  </a:rPr>
                  <a:t> </a:t>
                </a:r>
              </a:p>
            </p:txBody>
          </p:sp>
        </mc:Fallback>
      </mc:AlternateContent>
      <p:pic>
        <p:nvPicPr>
          <p:cNvPr id="10" name="Immagine 9" descr="Immagine che contiene testo, schermata, Carattere, numero&#10;&#10;Descrizione generata automaticamente">
            <a:extLst>
              <a:ext uri="{FF2B5EF4-FFF2-40B4-BE49-F238E27FC236}">
                <a16:creationId xmlns:a16="http://schemas.microsoft.com/office/drawing/2014/main" id="{3777E32B-5D24-09F7-A59C-98524ED42755}"/>
              </a:ext>
            </a:extLst>
          </p:cNvPr>
          <p:cNvPicPr>
            <a:picLocks noChangeAspect="1"/>
          </p:cNvPicPr>
          <p:nvPr/>
        </p:nvPicPr>
        <p:blipFill>
          <a:blip r:embed="rId4"/>
          <a:stretch>
            <a:fillRect/>
          </a:stretch>
        </p:blipFill>
        <p:spPr>
          <a:xfrm>
            <a:off x="744191" y="4428000"/>
            <a:ext cx="2505446" cy="1169208"/>
          </a:xfrm>
          <a:prstGeom prst="rect">
            <a:avLst/>
          </a:prstGeom>
        </p:spPr>
      </p:pic>
      <p:sp>
        <p:nvSpPr>
          <p:cNvPr id="12" name="CasellaDiTesto 11">
            <a:extLst>
              <a:ext uri="{FF2B5EF4-FFF2-40B4-BE49-F238E27FC236}">
                <a16:creationId xmlns:a16="http://schemas.microsoft.com/office/drawing/2014/main" id="{C85BC217-B05E-3EDC-C3DF-E98190A0FD15}"/>
              </a:ext>
            </a:extLst>
          </p:cNvPr>
          <p:cNvSpPr txBox="1"/>
          <p:nvPr/>
        </p:nvSpPr>
        <p:spPr>
          <a:xfrm>
            <a:off x="3960000" y="4428000"/>
            <a:ext cx="4632980" cy="1077218"/>
          </a:xfrm>
          <a:prstGeom prst="rect">
            <a:avLst/>
          </a:prstGeom>
          <a:noFill/>
        </p:spPr>
        <p:txBody>
          <a:bodyPr wrap="square" rtlCol="0">
            <a:spAutoFit/>
          </a:bodyPr>
          <a:lstStyle/>
          <a:p>
            <a:r>
              <a:rPr lang="en-US" sz="1600" b="0">
                <a:latin typeface="Arial" panose="020B0604020202020204" pitchFamily="34" charset="0"/>
                <a:cs typeface="Arial" panose="020B0604020202020204" pitchFamily="34" charset="0"/>
              </a:rPr>
              <a:t>The </a:t>
            </a:r>
            <a:r>
              <a:rPr lang="en-US" sz="1600">
                <a:latin typeface="Arial" panose="020B0604020202020204" pitchFamily="34" charset="0"/>
                <a:cs typeface="Arial" panose="020B0604020202020204" pitchFamily="34" charset="0"/>
              </a:rPr>
              <a:t>non-zero diagonal shows how only self loops are implemented in the 5 subsystems and no communications (out-of-diagonal terms) are present.</a:t>
            </a:r>
            <a:endParaRPr lang="it-IT" sz="1600" b="0">
              <a:latin typeface="Arial" panose="020B0604020202020204" pitchFamily="34" charset="0"/>
              <a:cs typeface="Arial" panose="020B0604020202020204" pitchFamily="34" charset="0"/>
            </a:endParaRPr>
          </a:p>
        </p:txBody>
      </p:sp>
      <p:pic>
        <p:nvPicPr>
          <p:cNvPr id="14" name="Immagine 13" descr="Immagine che contiene Carattere, testo, bianco, tipografia&#10;&#10;Descrizione generata automaticamente">
            <a:extLst>
              <a:ext uri="{FF2B5EF4-FFF2-40B4-BE49-F238E27FC236}">
                <a16:creationId xmlns:a16="http://schemas.microsoft.com/office/drawing/2014/main" id="{78C583A4-7904-C85E-2104-08487EA2215A}"/>
              </a:ext>
            </a:extLst>
          </p:cNvPr>
          <p:cNvPicPr>
            <a:picLocks noChangeAspect="1"/>
          </p:cNvPicPr>
          <p:nvPr/>
        </p:nvPicPr>
        <p:blipFill>
          <a:blip r:embed="rId5"/>
          <a:stretch>
            <a:fillRect/>
          </a:stretch>
        </p:blipFill>
        <p:spPr>
          <a:xfrm>
            <a:off x="4703341" y="2686017"/>
            <a:ext cx="3565108" cy="737608"/>
          </a:xfrm>
          <a:prstGeom prst="rect">
            <a:avLst/>
          </a:prstGeom>
        </p:spPr>
      </p:pic>
    </p:spTree>
    <p:extLst>
      <p:ext uri="{BB962C8B-B14F-4D97-AF65-F5344CB8AC3E}">
        <p14:creationId xmlns:p14="http://schemas.microsoft.com/office/powerpoint/2010/main" val="4210901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err="1"/>
              <a:t>Decentralized</a:t>
            </a:r>
            <a:r>
              <a:rPr lang="it-IT"/>
              <a:t> </a:t>
            </a:r>
            <a:r>
              <a:rPr lang="it-IT" err="1"/>
              <a:t>Structure</a:t>
            </a:r>
            <a:br>
              <a:rPr lang="it-IT"/>
            </a:br>
            <a:r>
              <a:rPr lang="it-IT" sz="1600" err="1"/>
              <a:t>Decentralized</a:t>
            </a:r>
            <a:r>
              <a:rPr lang="it-IT" sz="1600"/>
              <a:t> </a:t>
            </a:r>
            <a:r>
              <a:rPr lang="it-IT" sz="1600" err="1"/>
              <a:t>Fixed</a:t>
            </a:r>
            <a:r>
              <a:rPr lang="it-IT" sz="1600"/>
              <a:t> </a:t>
            </a:r>
            <a:r>
              <a:rPr lang="it-IT" sz="1600" err="1"/>
              <a:t>Modes</a:t>
            </a:r>
            <a:endParaRPr lang="it-IT" sz="1600"/>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796739BD-E5CA-8CA1-FB9B-B3428DCA9725}"/>
              </a:ext>
            </a:extLst>
          </p:cNvPr>
          <p:cNvSpPr txBox="1"/>
          <p:nvPr/>
        </p:nvSpPr>
        <p:spPr>
          <a:xfrm>
            <a:off x="360000" y="2772000"/>
            <a:ext cx="8686682" cy="830997"/>
          </a:xfrm>
          <a:prstGeom prst="rect">
            <a:avLst/>
          </a:prstGeom>
          <a:noFill/>
        </p:spPr>
        <p:txBody>
          <a:bodyPr wrap="square" rtlCol="0">
            <a:spAutoFit/>
          </a:bodyPr>
          <a:lstStyle/>
          <a:p>
            <a:endParaRPr lang="it-IT" sz="1600" b="0">
              <a:latin typeface="Arial" panose="020B0604020202020204" pitchFamily="34" charset="0"/>
              <a:cs typeface="Arial" panose="020B0604020202020204" pitchFamily="34" charset="0"/>
            </a:endParaRPr>
          </a:p>
          <a:p>
            <a:r>
              <a:rPr lang="it-IT" sz="1600">
                <a:latin typeface="Arial"/>
                <a:cs typeface="Arial"/>
              </a:rPr>
              <a:t>The </a:t>
            </a:r>
            <a:r>
              <a:rPr lang="it-IT" sz="1600" err="1">
                <a:latin typeface="Arial"/>
                <a:cs typeface="Arial"/>
              </a:rPr>
              <a:t>function</a:t>
            </a:r>
            <a:r>
              <a:rPr lang="it-IT" sz="1600">
                <a:latin typeface="Arial"/>
                <a:cs typeface="Arial"/>
              </a:rPr>
              <a:t> </a:t>
            </a:r>
            <a:r>
              <a:rPr lang="it-IT" sz="1600" i="1" err="1">
                <a:latin typeface="Arial"/>
                <a:cs typeface="Arial"/>
              </a:rPr>
              <a:t>di_fixed_modes</a:t>
            </a:r>
            <a:r>
              <a:rPr lang="it-IT" sz="1600" i="1">
                <a:latin typeface="Arial"/>
                <a:cs typeface="Arial"/>
              </a:rPr>
              <a:t> </a:t>
            </a:r>
            <a:r>
              <a:rPr lang="it-IT" sz="1600">
                <a:latin typeface="Arial"/>
                <a:cs typeface="Arial"/>
              </a:rPr>
              <a:t>shows </a:t>
            </a:r>
            <a:r>
              <a:rPr lang="it-IT" sz="1600" err="1">
                <a:latin typeface="Arial"/>
                <a:cs typeface="Arial"/>
              </a:rPr>
              <a:t>that</a:t>
            </a:r>
            <a:r>
              <a:rPr lang="it-IT" sz="1600">
                <a:latin typeface="Arial"/>
                <a:cs typeface="Arial"/>
              </a:rPr>
              <a:t> the system displays </a:t>
            </a:r>
            <a:r>
              <a:rPr lang="it-IT" sz="1600" b="1">
                <a:latin typeface="Arial"/>
                <a:cs typeface="Arial"/>
              </a:rPr>
              <a:t>no </a:t>
            </a:r>
            <a:r>
              <a:rPr lang="it-IT" sz="1600" b="1" err="1">
                <a:latin typeface="Arial"/>
                <a:cs typeface="Arial"/>
              </a:rPr>
              <a:t>decentralized</a:t>
            </a:r>
            <a:r>
              <a:rPr lang="it-IT" sz="1600" b="1">
                <a:latin typeface="Arial"/>
                <a:cs typeface="Arial"/>
              </a:rPr>
              <a:t> </a:t>
            </a:r>
            <a:r>
              <a:rPr lang="it-IT" sz="1600" b="1" err="1">
                <a:latin typeface="Arial"/>
                <a:cs typeface="Arial"/>
              </a:rPr>
              <a:t>fixed</a:t>
            </a:r>
            <a:r>
              <a:rPr lang="it-IT" sz="1600" b="1">
                <a:latin typeface="Arial"/>
                <a:cs typeface="Arial"/>
              </a:rPr>
              <a:t> </a:t>
            </a:r>
            <a:r>
              <a:rPr lang="it-IT" sz="1600" b="1" err="1">
                <a:latin typeface="Arial"/>
                <a:cs typeface="Arial"/>
              </a:rPr>
              <a:t>modes</a:t>
            </a:r>
            <a:r>
              <a:rPr lang="it-IT" sz="1600">
                <a:latin typeface="Arial"/>
                <a:cs typeface="Arial"/>
              </a:rPr>
              <a:t>, </a:t>
            </a:r>
            <a:r>
              <a:rPr lang="it-IT" sz="1600" err="1">
                <a:latin typeface="Arial"/>
                <a:cs typeface="Arial"/>
              </a:rPr>
              <a:t>both</a:t>
            </a:r>
            <a:r>
              <a:rPr lang="it-IT" sz="1600">
                <a:latin typeface="Arial"/>
                <a:cs typeface="Arial"/>
              </a:rPr>
              <a:t> in CT and DT, so the </a:t>
            </a:r>
            <a:r>
              <a:rPr lang="it-IT" sz="1600" err="1">
                <a:latin typeface="Arial"/>
                <a:cs typeface="Arial"/>
              </a:rPr>
              <a:t>loss</a:t>
            </a:r>
            <a:r>
              <a:rPr lang="it-IT" sz="1600">
                <a:latin typeface="Arial"/>
                <a:cs typeface="Arial"/>
              </a:rPr>
              <a:t> of </a:t>
            </a:r>
            <a:r>
              <a:rPr lang="it-IT" sz="1600" err="1">
                <a:latin typeface="Arial"/>
                <a:cs typeface="Arial"/>
              </a:rPr>
              <a:t>DoF</a:t>
            </a:r>
            <a:r>
              <a:rPr lang="it-IT" sz="1600">
                <a:latin typeface="Arial"/>
                <a:cs typeface="Arial"/>
              </a:rPr>
              <a:t>-s </a:t>
            </a:r>
            <a:r>
              <a:rPr lang="it-IT" sz="1600" err="1">
                <a:latin typeface="Arial"/>
                <a:cs typeface="Arial"/>
              </a:rPr>
              <a:t>did</a:t>
            </a:r>
            <a:r>
              <a:rPr lang="it-IT" sz="1600">
                <a:latin typeface="Arial"/>
                <a:cs typeface="Arial"/>
              </a:rPr>
              <a:t> </a:t>
            </a:r>
            <a:r>
              <a:rPr lang="it-IT" sz="1600" err="1">
                <a:latin typeface="Arial"/>
                <a:cs typeface="Arial"/>
              </a:rPr>
              <a:t>not</a:t>
            </a:r>
            <a:r>
              <a:rPr lang="it-IT" sz="1600">
                <a:latin typeface="Arial"/>
                <a:cs typeface="Arial"/>
              </a:rPr>
              <a:t> </a:t>
            </a:r>
            <a:r>
              <a:rPr lang="it-IT" sz="1600" err="1">
                <a:latin typeface="Arial"/>
                <a:cs typeface="Arial"/>
              </a:rPr>
              <a:t>affect</a:t>
            </a:r>
            <a:r>
              <a:rPr lang="it-IT" sz="1600">
                <a:latin typeface="Arial"/>
                <a:cs typeface="Arial"/>
              </a:rPr>
              <a:t> </a:t>
            </a:r>
            <a:r>
              <a:rPr lang="it-IT" sz="1600" err="1">
                <a:latin typeface="Arial"/>
                <a:cs typeface="Arial"/>
              </a:rPr>
              <a:t>critically</a:t>
            </a:r>
            <a:r>
              <a:rPr lang="it-IT" sz="1600">
                <a:latin typeface="Arial"/>
                <a:cs typeface="Arial"/>
              </a:rPr>
              <a:t> the system</a:t>
            </a:r>
            <a:endParaRPr lang="it-IT" sz="1600" b="0">
              <a:latin typeface="Arial" panose="020B0604020202020204" pitchFamily="34" charset="0"/>
              <a:cs typeface="Arial" panose="020B0604020202020204" pitchFamily="34" charset="0"/>
            </a:endParaRPr>
          </a:p>
        </p:txBody>
      </p:sp>
      <p:pic>
        <p:nvPicPr>
          <p:cNvPr id="8" name="Immagine 7" descr="Immagine che contiene Carattere, testo, bianco, calligrafia&#10;&#10;Descrizione generata automaticamente">
            <a:extLst>
              <a:ext uri="{FF2B5EF4-FFF2-40B4-BE49-F238E27FC236}">
                <a16:creationId xmlns:a16="http://schemas.microsoft.com/office/drawing/2014/main" id="{0F57E33B-AA32-59BA-7B54-D485424DBB75}"/>
              </a:ext>
            </a:extLst>
          </p:cNvPr>
          <p:cNvPicPr>
            <a:picLocks noChangeAspect="1"/>
          </p:cNvPicPr>
          <p:nvPr/>
        </p:nvPicPr>
        <p:blipFill>
          <a:blip r:embed="rId2"/>
          <a:stretch>
            <a:fillRect/>
          </a:stretch>
        </p:blipFill>
        <p:spPr>
          <a:xfrm>
            <a:off x="748025" y="1562621"/>
            <a:ext cx="2838578" cy="703630"/>
          </a:xfrm>
          <a:prstGeom prst="rect">
            <a:avLst/>
          </a:prstGeom>
        </p:spPr>
      </p:pic>
      <p:pic>
        <p:nvPicPr>
          <p:cNvPr id="11" name="Immagine 10" descr="Immagine che contiene testo, Carattere, bianco, calligrafia&#10;&#10;Descrizione generata automaticamente">
            <a:extLst>
              <a:ext uri="{FF2B5EF4-FFF2-40B4-BE49-F238E27FC236}">
                <a16:creationId xmlns:a16="http://schemas.microsoft.com/office/drawing/2014/main" id="{6E2CAE11-6960-AC1B-B76F-B5A7DDC6DFB9}"/>
              </a:ext>
            </a:extLst>
          </p:cNvPr>
          <p:cNvPicPr>
            <a:picLocks noChangeAspect="1"/>
          </p:cNvPicPr>
          <p:nvPr/>
        </p:nvPicPr>
        <p:blipFill>
          <a:blip r:embed="rId3"/>
          <a:stretch>
            <a:fillRect/>
          </a:stretch>
        </p:blipFill>
        <p:spPr>
          <a:xfrm>
            <a:off x="4735981" y="1597151"/>
            <a:ext cx="3093523" cy="634569"/>
          </a:xfrm>
          <a:prstGeom prst="rect">
            <a:avLst/>
          </a:prstGeom>
        </p:spPr>
      </p:pic>
      <p:pic>
        <p:nvPicPr>
          <p:cNvPr id="13" name="Immagine 12" descr="Immagine che contiene Carattere, testo, bianco, Elementi grafici&#10;&#10;Descrizione generata automaticamente">
            <a:extLst>
              <a:ext uri="{FF2B5EF4-FFF2-40B4-BE49-F238E27FC236}">
                <a16:creationId xmlns:a16="http://schemas.microsoft.com/office/drawing/2014/main" id="{D3F3E0D6-5F66-5D45-C512-1BA9A033FDD7}"/>
              </a:ext>
            </a:extLst>
          </p:cNvPr>
          <p:cNvPicPr>
            <a:picLocks noChangeAspect="1"/>
          </p:cNvPicPr>
          <p:nvPr/>
        </p:nvPicPr>
        <p:blipFill>
          <a:blip r:embed="rId4"/>
          <a:stretch>
            <a:fillRect/>
          </a:stretch>
        </p:blipFill>
        <p:spPr>
          <a:xfrm>
            <a:off x="835586" y="2462367"/>
            <a:ext cx="1000414" cy="314031"/>
          </a:xfrm>
          <a:prstGeom prst="rect">
            <a:avLst/>
          </a:prstGeom>
        </p:spPr>
      </p:pic>
      <p:sp>
        <p:nvSpPr>
          <p:cNvPr id="14" name="CasellaDiTesto 13">
            <a:extLst>
              <a:ext uri="{FF2B5EF4-FFF2-40B4-BE49-F238E27FC236}">
                <a16:creationId xmlns:a16="http://schemas.microsoft.com/office/drawing/2014/main" id="{3FB0ADF8-F537-F0FC-3153-C45A959361EE}"/>
              </a:ext>
            </a:extLst>
          </p:cNvPr>
          <p:cNvSpPr txBox="1"/>
          <p:nvPr/>
        </p:nvSpPr>
        <p:spPr>
          <a:xfrm>
            <a:off x="182880" y="2440937"/>
            <a:ext cx="749629" cy="338554"/>
          </a:xfrm>
          <a:prstGeom prst="rect">
            <a:avLst/>
          </a:prstGeom>
          <a:noFill/>
        </p:spPr>
        <p:txBody>
          <a:bodyPr wrap="none" rtlCol="0">
            <a:spAutoFit/>
          </a:bodyPr>
          <a:lstStyle/>
          <a:p>
            <a:r>
              <a:rPr lang="en-US" sz="1600" b="1"/>
              <a:t>Note : </a:t>
            </a:r>
          </a:p>
        </p:txBody>
      </p:sp>
      <p:sp>
        <p:nvSpPr>
          <p:cNvPr id="15" name="CasellaDiTesto 14">
            <a:extLst>
              <a:ext uri="{FF2B5EF4-FFF2-40B4-BE49-F238E27FC236}">
                <a16:creationId xmlns:a16="http://schemas.microsoft.com/office/drawing/2014/main" id="{DDC34C5B-F48A-F08F-C15D-E6CDAEA70D16}"/>
              </a:ext>
            </a:extLst>
          </p:cNvPr>
          <p:cNvSpPr txBox="1"/>
          <p:nvPr/>
        </p:nvSpPr>
        <p:spPr>
          <a:xfrm>
            <a:off x="1836000" y="2412000"/>
            <a:ext cx="6869993" cy="584775"/>
          </a:xfrm>
          <a:prstGeom prst="rect">
            <a:avLst/>
          </a:prstGeom>
          <a:noFill/>
        </p:spPr>
        <p:txBody>
          <a:bodyPr wrap="square" rtlCol="0">
            <a:spAutoFit/>
          </a:bodyPr>
          <a:lstStyle/>
          <a:p>
            <a:r>
              <a:rPr lang="en-US" sz="1600">
                <a:latin typeface="Arial" panose="020B0604020202020204" pitchFamily="34" charset="0"/>
                <a:cs typeface="Arial" panose="020B0604020202020204" pitchFamily="34" charset="0"/>
              </a:rPr>
              <a:t>as gain matrix is constrained to be block diagonal (new fixed modes may arise as there are less </a:t>
            </a:r>
            <a:r>
              <a:rPr lang="en-US" sz="1600" err="1">
                <a:latin typeface="Arial" panose="020B0604020202020204" pitchFamily="34" charset="0"/>
                <a:cs typeface="Arial" panose="020B0604020202020204" pitchFamily="34" charset="0"/>
              </a:rPr>
              <a:t>DoF</a:t>
            </a:r>
            <a:r>
              <a:rPr lang="en-US" sz="1600">
                <a:latin typeface="Arial" panose="020B0604020202020204" pitchFamily="34" charset="0"/>
                <a:cs typeface="Arial" panose="020B0604020202020204" pitchFamily="34" charset="0"/>
              </a:rPr>
              <a:t>-s for control)</a:t>
            </a:r>
          </a:p>
        </p:txBody>
      </p:sp>
      <p:pic>
        <p:nvPicPr>
          <p:cNvPr id="17" name="Immagine 16" descr="Immagine che contiene testo, schermata, Carattere, bianco&#10;&#10;Descrizione generata automaticamente">
            <a:extLst>
              <a:ext uri="{FF2B5EF4-FFF2-40B4-BE49-F238E27FC236}">
                <a16:creationId xmlns:a16="http://schemas.microsoft.com/office/drawing/2014/main" id="{BDCD8740-9BE4-C292-B499-5079F36F9651}"/>
              </a:ext>
            </a:extLst>
          </p:cNvPr>
          <p:cNvPicPr>
            <a:picLocks noChangeAspect="1"/>
          </p:cNvPicPr>
          <p:nvPr/>
        </p:nvPicPr>
        <p:blipFill>
          <a:blip r:embed="rId5"/>
          <a:stretch>
            <a:fillRect/>
          </a:stretch>
        </p:blipFill>
        <p:spPr>
          <a:xfrm>
            <a:off x="3249637" y="3784873"/>
            <a:ext cx="2209247" cy="1101677"/>
          </a:xfrm>
          <a:prstGeom prst="rect">
            <a:avLst/>
          </a:prstGeom>
        </p:spPr>
      </p:pic>
      <p:sp>
        <p:nvSpPr>
          <p:cNvPr id="18" name="CasellaDiTesto 17">
            <a:extLst>
              <a:ext uri="{FF2B5EF4-FFF2-40B4-BE49-F238E27FC236}">
                <a16:creationId xmlns:a16="http://schemas.microsoft.com/office/drawing/2014/main" id="{3CCDBC06-793B-DA79-6989-EFB86F5ADFE4}"/>
              </a:ext>
            </a:extLst>
          </p:cNvPr>
          <p:cNvSpPr txBox="1"/>
          <p:nvPr/>
        </p:nvSpPr>
        <p:spPr>
          <a:xfrm>
            <a:off x="360000" y="4968000"/>
            <a:ext cx="8686682" cy="584775"/>
          </a:xfrm>
          <a:prstGeom prst="rect">
            <a:avLst/>
          </a:prstGeom>
          <a:noFill/>
        </p:spPr>
        <p:txBody>
          <a:bodyPr wrap="square" rtlCol="0">
            <a:spAutoFit/>
          </a:bodyPr>
          <a:lstStyle/>
          <a:p>
            <a:r>
              <a:rPr lang="it-IT" sz="1600">
                <a:latin typeface="Arial"/>
                <a:cs typeface="Arial"/>
              </a:rPr>
              <a:t>From </a:t>
            </a:r>
            <a:r>
              <a:rPr lang="it-IT" sz="1600" err="1">
                <a:latin typeface="Arial"/>
                <a:cs typeface="Arial"/>
              </a:rPr>
              <a:t>this</a:t>
            </a:r>
            <a:r>
              <a:rPr lang="it-IT" sz="1600">
                <a:latin typeface="Arial"/>
                <a:cs typeface="Arial"/>
              </a:rPr>
              <a:t> </a:t>
            </a:r>
            <a:r>
              <a:rPr lang="it-IT" sz="1600" err="1">
                <a:latin typeface="Arial"/>
                <a:cs typeface="Arial"/>
              </a:rPr>
              <a:t>result</a:t>
            </a:r>
            <a:r>
              <a:rPr lang="it-IT" sz="1600">
                <a:latin typeface="Arial"/>
                <a:cs typeface="Arial"/>
              </a:rPr>
              <a:t> </a:t>
            </a:r>
            <a:r>
              <a:rPr lang="it-IT" sz="1600" b="1">
                <a:latin typeface="Arial"/>
                <a:cs typeface="Arial"/>
              </a:rPr>
              <a:t>no </a:t>
            </a:r>
            <a:r>
              <a:rPr lang="it-IT" sz="1600" b="1" err="1">
                <a:latin typeface="Arial"/>
                <a:cs typeface="Arial"/>
              </a:rPr>
              <a:t>fixed</a:t>
            </a:r>
            <a:r>
              <a:rPr lang="it-IT" sz="1600" b="1">
                <a:latin typeface="Arial"/>
                <a:cs typeface="Arial"/>
              </a:rPr>
              <a:t> </a:t>
            </a:r>
            <a:r>
              <a:rPr lang="it-IT" sz="1600" b="1" err="1">
                <a:latin typeface="Arial"/>
                <a:cs typeface="Arial"/>
              </a:rPr>
              <a:t>modes</a:t>
            </a:r>
            <a:r>
              <a:rPr lang="it-IT" sz="1600" b="1">
                <a:latin typeface="Arial"/>
                <a:cs typeface="Arial"/>
              </a:rPr>
              <a:t> can be </a:t>
            </a:r>
            <a:r>
              <a:rPr lang="it-IT" sz="1600" b="1" err="1">
                <a:latin typeface="Arial"/>
                <a:cs typeface="Arial"/>
              </a:rPr>
              <a:t>expected</a:t>
            </a:r>
            <a:r>
              <a:rPr lang="it-IT" sz="1600" b="1">
                <a:latin typeface="Arial"/>
                <a:cs typeface="Arial"/>
              </a:rPr>
              <a:t> </a:t>
            </a:r>
            <a:r>
              <a:rPr lang="it-IT" sz="1600">
                <a:latin typeface="Arial"/>
                <a:cs typeface="Arial"/>
              </a:rPr>
              <a:t>for the </a:t>
            </a:r>
            <a:r>
              <a:rPr lang="it-IT" sz="1600" b="1" err="1">
                <a:latin typeface="Arial"/>
                <a:cs typeface="Arial"/>
              </a:rPr>
              <a:t>distributed</a:t>
            </a:r>
            <a:r>
              <a:rPr lang="it-IT" sz="1600" b="1">
                <a:latin typeface="Arial"/>
                <a:cs typeface="Arial"/>
              </a:rPr>
              <a:t> </a:t>
            </a:r>
            <a:r>
              <a:rPr lang="it-IT" sz="1600" err="1">
                <a:latin typeface="Arial"/>
                <a:cs typeface="Arial"/>
              </a:rPr>
              <a:t>structure</a:t>
            </a:r>
            <a:r>
              <a:rPr lang="it-IT" sz="1600">
                <a:latin typeface="Arial"/>
                <a:cs typeface="Arial"/>
              </a:rPr>
              <a:t> </a:t>
            </a:r>
            <a:r>
              <a:rPr lang="it-IT" sz="1600" err="1">
                <a:latin typeface="Arial"/>
                <a:cs typeface="Arial"/>
              </a:rPr>
              <a:t>as</a:t>
            </a:r>
            <a:r>
              <a:rPr lang="it-IT" sz="1600">
                <a:latin typeface="Arial"/>
                <a:cs typeface="Arial"/>
              </a:rPr>
              <a:t> </a:t>
            </a:r>
            <a:r>
              <a:rPr lang="it-IT" sz="1600" err="1">
                <a:latin typeface="Arial"/>
                <a:cs typeface="Arial"/>
              </a:rPr>
              <a:t>well</a:t>
            </a:r>
            <a:r>
              <a:rPr lang="it-IT" sz="1600">
                <a:latin typeface="Arial"/>
                <a:cs typeface="Arial"/>
              </a:rPr>
              <a:t>. </a:t>
            </a:r>
            <a:r>
              <a:rPr lang="it-IT" sz="1600" err="1">
                <a:latin typeface="Arial"/>
                <a:cs typeface="Arial"/>
              </a:rPr>
              <a:t>This</a:t>
            </a:r>
            <a:r>
              <a:rPr lang="it-IT" sz="1600">
                <a:latin typeface="Arial"/>
                <a:cs typeface="Arial"/>
              </a:rPr>
              <a:t> </a:t>
            </a:r>
            <a:r>
              <a:rPr lang="it-IT" sz="1600" err="1">
                <a:latin typeface="Arial"/>
                <a:cs typeface="Arial"/>
              </a:rPr>
              <a:t>is</a:t>
            </a:r>
            <a:r>
              <a:rPr lang="it-IT" sz="1600">
                <a:latin typeface="Arial"/>
                <a:cs typeface="Arial"/>
              </a:rPr>
              <a:t> </a:t>
            </a:r>
            <a:r>
              <a:rPr lang="it-IT" sz="1600" err="1">
                <a:latin typeface="Arial"/>
                <a:cs typeface="Arial"/>
              </a:rPr>
              <a:t>obvious</a:t>
            </a:r>
            <a:r>
              <a:rPr lang="it-IT" sz="1600">
                <a:latin typeface="Arial"/>
                <a:cs typeface="Arial"/>
              </a:rPr>
              <a:t> </a:t>
            </a:r>
            <a:r>
              <a:rPr lang="it-IT" sz="1600" err="1">
                <a:latin typeface="Arial"/>
                <a:cs typeface="Arial"/>
              </a:rPr>
              <a:t>since</a:t>
            </a:r>
            <a:r>
              <a:rPr lang="it-IT" sz="1600">
                <a:latin typeface="Arial"/>
                <a:cs typeface="Arial"/>
              </a:rPr>
              <a:t>:</a:t>
            </a:r>
            <a:endParaRPr lang="en-US" sz="1800"/>
          </a:p>
        </p:txBody>
      </p:sp>
      <p:pic>
        <p:nvPicPr>
          <p:cNvPr id="20" name="Immagine 19" descr="Immagine che contiene Carattere, testo, tipografia, bianco&#10;&#10;Descrizione generata automaticamente">
            <a:extLst>
              <a:ext uri="{FF2B5EF4-FFF2-40B4-BE49-F238E27FC236}">
                <a16:creationId xmlns:a16="http://schemas.microsoft.com/office/drawing/2014/main" id="{578F897A-2EE1-8E90-A2E1-444F07C7032A}"/>
              </a:ext>
            </a:extLst>
          </p:cNvPr>
          <p:cNvPicPr>
            <a:picLocks noChangeAspect="1"/>
          </p:cNvPicPr>
          <p:nvPr/>
        </p:nvPicPr>
        <p:blipFill>
          <a:blip r:embed="rId6"/>
          <a:stretch>
            <a:fillRect/>
          </a:stretch>
        </p:blipFill>
        <p:spPr>
          <a:xfrm>
            <a:off x="3310468" y="5634225"/>
            <a:ext cx="2087583" cy="314395"/>
          </a:xfrm>
          <a:prstGeom prst="rect">
            <a:avLst/>
          </a:prstGeom>
        </p:spPr>
      </p:pic>
    </p:spTree>
    <p:extLst>
      <p:ext uri="{BB962C8B-B14F-4D97-AF65-F5344CB8AC3E}">
        <p14:creationId xmlns:p14="http://schemas.microsoft.com/office/powerpoint/2010/main" val="21878693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a:t>Distributed </a:t>
            </a:r>
            <a:r>
              <a:rPr lang="it-IT" err="1"/>
              <a:t>Structures</a:t>
            </a:r>
            <a:br>
              <a:rPr lang="it-IT"/>
            </a:br>
            <a:r>
              <a:rPr lang="it-IT" sz="1600" err="1"/>
              <a:t>Structure</a:t>
            </a:r>
            <a:r>
              <a:rPr lang="it-IT" sz="1600"/>
              <a:t> I</a:t>
            </a:r>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5" name="Segnaposto contenuto 5">
            <a:extLst>
              <a:ext uri="{FF2B5EF4-FFF2-40B4-BE49-F238E27FC236}">
                <a16:creationId xmlns:a16="http://schemas.microsoft.com/office/drawing/2014/main" id="{C908E772-190B-4A02-ECAD-C059022D1831}"/>
              </a:ext>
            </a:extLst>
          </p:cNvPr>
          <p:cNvSpPr txBox="1">
            <a:spLocks/>
          </p:cNvSpPr>
          <p:nvPr/>
        </p:nvSpPr>
        <p:spPr>
          <a:xfrm>
            <a:off x="360000" y="1440000"/>
            <a:ext cx="8323726" cy="1351995"/>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600" b="1"/>
              <a:t>Physically Suggested Structure:</a:t>
            </a:r>
          </a:p>
          <a:p>
            <a:r>
              <a:rPr lang="en-US" sz="1600"/>
              <a:t>The study of the physical problem as suggested a structure to compensate the presence of the coupling terms </a:t>
            </a:r>
            <a:r>
              <a:rPr lang="en-US" sz="1600" i="1" err="1"/>
              <a:t>Pij</a:t>
            </a:r>
            <a:r>
              <a:rPr lang="en-US" sz="1600" i="1"/>
              <a:t> . </a:t>
            </a:r>
            <a:r>
              <a:rPr lang="en-US" sz="1600"/>
              <a:t>Connections where made where such terms where present.</a:t>
            </a:r>
          </a:p>
        </p:txBody>
      </p:sp>
      <p:sp>
        <p:nvSpPr>
          <p:cNvPr id="6" name="Ovale 5">
            <a:extLst>
              <a:ext uri="{FF2B5EF4-FFF2-40B4-BE49-F238E27FC236}">
                <a16:creationId xmlns:a16="http://schemas.microsoft.com/office/drawing/2014/main" id="{1B2790AE-0D20-5B26-2A3F-80DC71F760E6}"/>
              </a:ext>
            </a:extLst>
          </p:cNvPr>
          <p:cNvSpPr/>
          <p:nvPr/>
        </p:nvSpPr>
        <p:spPr>
          <a:xfrm>
            <a:off x="1096801" y="2732773"/>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1</a:t>
            </a:r>
          </a:p>
        </p:txBody>
      </p:sp>
      <p:sp>
        <p:nvSpPr>
          <p:cNvPr id="7" name="Ovale 6">
            <a:extLst>
              <a:ext uri="{FF2B5EF4-FFF2-40B4-BE49-F238E27FC236}">
                <a16:creationId xmlns:a16="http://schemas.microsoft.com/office/drawing/2014/main" id="{4C53BB26-7BCF-3736-219C-EBE9C1C42565}"/>
              </a:ext>
            </a:extLst>
          </p:cNvPr>
          <p:cNvSpPr/>
          <p:nvPr/>
        </p:nvSpPr>
        <p:spPr>
          <a:xfrm>
            <a:off x="1795041" y="4915815"/>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4</a:t>
            </a:r>
          </a:p>
        </p:txBody>
      </p:sp>
      <p:sp>
        <p:nvSpPr>
          <p:cNvPr id="8" name="Ovale 7">
            <a:extLst>
              <a:ext uri="{FF2B5EF4-FFF2-40B4-BE49-F238E27FC236}">
                <a16:creationId xmlns:a16="http://schemas.microsoft.com/office/drawing/2014/main" id="{2954D38B-52F9-422A-485B-97D1105B10F1}"/>
              </a:ext>
            </a:extLst>
          </p:cNvPr>
          <p:cNvSpPr/>
          <p:nvPr/>
        </p:nvSpPr>
        <p:spPr>
          <a:xfrm>
            <a:off x="2917598" y="3929499"/>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3</a:t>
            </a:r>
          </a:p>
        </p:txBody>
      </p:sp>
      <p:sp>
        <p:nvSpPr>
          <p:cNvPr id="9" name="Ovale 8">
            <a:extLst>
              <a:ext uri="{FF2B5EF4-FFF2-40B4-BE49-F238E27FC236}">
                <a16:creationId xmlns:a16="http://schemas.microsoft.com/office/drawing/2014/main" id="{D549EF9F-B843-CF3E-0DB9-CD1065C751AC}"/>
              </a:ext>
            </a:extLst>
          </p:cNvPr>
          <p:cNvSpPr/>
          <p:nvPr/>
        </p:nvSpPr>
        <p:spPr>
          <a:xfrm>
            <a:off x="611449" y="3975899"/>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5</a:t>
            </a:r>
          </a:p>
        </p:txBody>
      </p:sp>
      <p:sp>
        <p:nvSpPr>
          <p:cNvPr id="10" name="Ovale 9">
            <a:extLst>
              <a:ext uri="{FF2B5EF4-FFF2-40B4-BE49-F238E27FC236}">
                <a16:creationId xmlns:a16="http://schemas.microsoft.com/office/drawing/2014/main" id="{CCF9F0D4-B052-E98F-D385-03A9BF949A35}"/>
              </a:ext>
            </a:extLst>
          </p:cNvPr>
          <p:cNvSpPr/>
          <p:nvPr/>
        </p:nvSpPr>
        <p:spPr>
          <a:xfrm>
            <a:off x="2451620" y="2732773"/>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2</a:t>
            </a:r>
          </a:p>
        </p:txBody>
      </p:sp>
      <p:pic>
        <p:nvPicPr>
          <p:cNvPr id="21" name="Picture 2" descr="Centrale Elettrica Png, Vettori, PSD e Clipart per il download gratuito  Pngtree">
            <a:extLst>
              <a:ext uri="{FF2B5EF4-FFF2-40B4-BE49-F238E27FC236}">
                <a16:creationId xmlns:a16="http://schemas.microsoft.com/office/drawing/2014/main" id="{0FA09AC3-4993-2049-CA4A-293BC0D900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65070" y="4000887"/>
            <a:ext cx="384048" cy="384048"/>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Centrale Elettrica Png, Vettori, PSD e Clipart per il download gratuito  Pngtree">
            <a:extLst>
              <a:ext uri="{FF2B5EF4-FFF2-40B4-BE49-F238E27FC236}">
                <a16:creationId xmlns:a16="http://schemas.microsoft.com/office/drawing/2014/main" id="{8E37E8FD-B507-9BF1-E16F-9367A3D7EE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4777" y="2540749"/>
            <a:ext cx="384048" cy="384048"/>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Centrale Elettrica Png, Vettori, PSD e Clipart per il download gratuito  Pngtree">
            <a:extLst>
              <a:ext uri="{FF2B5EF4-FFF2-40B4-BE49-F238E27FC236}">
                <a16:creationId xmlns:a16="http://schemas.microsoft.com/office/drawing/2014/main" id="{A7C1DC4B-A01B-477B-5B7B-5ABB252DF4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6504" y="2563040"/>
            <a:ext cx="384048" cy="384048"/>
          </a:xfrm>
          <a:prstGeom prst="rect">
            <a:avLst/>
          </a:prstGeom>
          <a:noFill/>
          <a:extLst>
            <a:ext uri="{909E8E84-426E-40DD-AFC4-6F175D3DCCD1}">
              <a14:hiddenFill xmlns:a14="http://schemas.microsoft.com/office/drawing/2010/main">
                <a:solidFill>
                  <a:srgbClr val="FFFFFF"/>
                </a:solidFill>
              </a14:hiddenFill>
            </a:ext>
          </a:extLst>
        </p:spPr>
      </p:pic>
      <p:pic>
        <p:nvPicPr>
          <p:cNvPr id="29" name="Immagine 28" descr="Immagine che contiene testo, Carattere, bianco, tipografia&#10;&#10;Descrizione generata automaticamente">
            <a:extLst>
              <a:ext uri="{FF2B5EF4-FFF2-40B4-BE49-F238E27FC236}">
                <a16:creationId xmlns:a16="http://schemas.microsoft.com/office/drawing/2014/main" id="{0EF78CE7-606A-DF61-3E4C-1C67EB7EB1FF}"/>
              </a:ext>
            </a:extLst>
          </p:cNvPr>
          <p:cNvPicPr>
            <a:picLocks noChangeAspect="1"/>
          </p:cNvPicPr>
          <p:nvPr/>
        </p:nvPicPr>
        <p:blipFill>
          <a:blip r:embed="rId3"/>
          <a:stretch>
            <a:fillRect/>
          </a:stretch>
        </p:blipFill>
        <p:spPr>
          <a:xfrm>
            <a:off x="4591744" y="4355684"/>
            <a:ext cx="3401311" cy="1390010"/>
          </a:xfrm>
          <a:prstGeom prst="rect">
            <a:avLst/>
          </a:prstGeom>
        </p:spPr>
      </p:pic>
      <p:pic>
        <p:nvPicPr>
          <p:cNvPr id="31" name="Immagine 30" descr="Immagine che contiene testo, Carattere, bianco, tipografia&#10;&#10;Descrizione generata automaticamente">
            <a:extLst>
              <a:ext uri="{FF2B5EF4-FFF2-40B4-BE49-F238E27FC236}">
                <a16:creationId xmlns:a16="http://schemas.microsoft.com/office/drawing/2014/main" id="{23BE44AF-27D2-7509-622F-73DC5100F9DF}"/>
              </a:ext>
            </a:extLst>
          </p:cNvPr>
          <p:cNvPicPr>
            <a:picLocks noChangeAspect="1"/>
          </p:cNvPicPr>
          <p:nvPr/>
        </p:nvPicPr>
        <p:blipFill>
          <a:blip r:embed="rId4"/>
          <a:stretch>
            <a:fillRect/>
          </a:stretch>
        </p:blipFill>
        <p:spPr>
          <a:xfrm>
            <a:off x="5020874" y="2734591"/>
            <a:ext cx="2543994" cy="1262137"/>
          </a:xfrm>
          <a:prstGeom prst="rect">
            <a:avLst/>
          </a:prstGeom>
        </p:spPr>
      </p:pic>
      <p:pic>
        <p:nvPicPr>
          <p:cNvPr id="39" name="Picture 2" descr="Centrale Elettrica Png, Vettori, PSD e Clipart per il download gratuito  Pngtree">
            <a:extLst>
              <a:ext uri="{FF2B5EF4-FFF2-40B4-BE49-F238E27FC236}">
                <a16:creationId xmlns:a16="http://schemas.microsoft.com/office/drawing/2014/main" id="{68565D02-DF26-155A-3861-183DCF082F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362" y="4000887"/>
            <a:ext cx="384048" cy="384048"/>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Centrale Elettrica Png, Vettori, PSD e Clipart per il download gratuito  Pngtree">
            <a:extLst>
              <a:ext uri="{FF2B5EF4-FFF2-40B4-BE49-F238E27FC236}">
                <a16:creationId xmlns:a16="http://schemas.microsoft.com/office/drawing/2014/main" id="{69CD5FDE-27C9-B2D8-5853-49D439ABFD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2765" y="5243534"/>
            <a:ext cx="384048" cy="384048"/>
          </a:xfrm>
          <a:prstGeom prst="rect">
            <a:avLst/>
          </a:prstGeom>
          <a:noFill/>
          <a:extLst>
            <a:ext uri="{909E8E84-426E-40DD-AFC4-6F175D3DCCD1}">
              <a14:hiddenFill xmlns:a14="http://schemas.microsoft.com/office/drawing/2010/main">
                <a:solidFill>
                  <a:srgbClr val="FFFFFF"/>
                </a:solidFill>
              </a14:hiddenFill>
            </a:ext>
          </a:extLst>
        </p:spPr>
      </p:pic>
      <p:cxnSp>
        <p:nvCxnSpPr>
          <p:cNvPr id="42" name="Connettore 2 41">
            <a:extLst>
              <a:ext uri="{FF2B5EF4-FFF2-40B4-BE49-F238E27FC236}">
                <a16:creationId xmlns:a16="http://schemas.microsoft.com/office/drawing/2014/main" id="{2014C7EC-7F85-8792-DCEC-F4E5C6DFBE5A}"/>
              </a:ext>
            </a:extLst>
          </p:cNvPr>
          <p:cNvCxnSpPr>
            <a:stCxn id="10" idx="5"/>
            <a:endCxn id="8" idx="0"/>
          </p:cNvCxnSpPr>
          <p:nvPr/>
        </p:nvCxnSpPr>
        <p:spPr>
          <a:xfrm>
            <a:off x="2912109" y="3193262"/>
            <a:ext cx="275237" cy="736237"/>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44" name="Connettore 2 43">
            <a:extLst>
              <a:ext uri="{FF2B5EF4-FFF2-40B4-BE49-F238E27FC236}">
                <a16:creationId xmlns:a16="http://schemas.microsoft.com/office/drawing/2014/main" id="{C6E900B8-9FE0-5B0C-5289-38975AF01318}"/>
              </a:ext>
            </a:extLst>
          </p:cNvPr>
          <p:cNvCxnSpPr>
            <a:stCxn id="8" idx="4"/>
            <a:endCxn id="7" idx="6"/>
          </p:cNvCxnSpPr>
          <p:nvPr/>
        </p:nvCxnSpPr>
        <p:spPr>
          <a:xfrm flipH="1">
            <a:off x="2334537" y="4468995"/>
            <a:ext cx="852809" cy="716568"/>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46" name="Connettore 2 45">
            <a:extLst>
              <a:ext uri="{FF2B5EF4-FFF2-40B4-BE49-F238E27FC236}">
                <a16:creationId xmlns:a16="http://schemas.microsoft.com/office/drawing/2014/main" id="{1B85099D-38AA-0B6A-9870-F04FA9F4AC92}"/>
              </a:ext>
            </a:extLst>
          </p:cNvPr>
          <p:cNvCxnSpPr>
            <a:stCxn id="7" idx="2"/>
            <a:endCxn id="9" idx="4"/>
          </p:cNvCxnSpPr>
          <p:nvPr/>
        </p:nvCxnSpPr>
        <p:spPr>
          <a:xfrm flipH="1" flipV="1">
            <a:off x="881197" y="4515395"/>
            <a:ext cx="913844" cy="670168"/>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50" name="Connettore 2 49">
            <a:extLst>
              <a:ext uri="{FF2B5EF4-FFF2-40B4-BE49-F238E27FC236}">
                <a16:creationId xmlns:a16="http://schemas.microsoft.com/office/drawing/2014/main" id="{FDB1239C-C0CE-EEBB-61E6-EE0BAD3B4753}"/>
              </a:ext>
            </a:extLst>
          </p:cNvPr>
          <p:cNvCxnSpPr>
            <a:stCxn id="6" idx="6"/>
            <a:endCxn id="10" idx="2"/>
          </p:cNvCxnSpPr>
          <p:nvPr/>
        </p:nvCxnSpPr>
        <p:spPr>
          <a:xfrm>
            <a:off x="1636297" y="3002521"/>
            <a:ext cx="815323" cy="0"/>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60" name="Connettore 2 59">
            <a:extLst>
              <a:ext uri="{FF2B5EF4-FFF2-40B4-BE49-F238E27FC236}">
                <a16:creationId xmlns:a16="http://schemas.microsoft.com/office/drawing/2014/main" id="{C25A9D18-08BA-C6A2-98C3-77263B91BE23}"/>
              </a:ext>
            </a:extLst>
          </p:cNvPr>
          <p:cNvCxnSpPr>
            <a:stCxn id="10" idx="3"/>
            <a:endCxn id="9" idx="6"/>
          </p:cNvCxnSpPr>
          <p:nvPr/>
        </p:nvCxnSpPr>
        <p:spPr>
          <a:xfrm flipH="1">
            <a:off x="1150945" y="3193262"/>
            <a:ext cx="1379682" cy="1052385"/>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61" name="Connettore 7 60">
            <a:extLst>
              <a:ext uri="{FF2B5EF4-FFF2-40B4-BE49-F238E27FC236}">
                <a16:creationId xmlns:a16="http://schemas.microsoft.com/office/drawing/2014/main" id="{449C9BF1-8A07-D9FA-A377-70967C1C5F30}"/>
              </a:ext>
            </a:extLst>
          </p:cNvPr>
          <p:cNvCxnSpPr>
            <a:cxnSpLocks/>
            <a:stCxn id="6" idx="6"/>
            <a:endCxn id="6" idx="0"/>
          </p:cNvCxnSpPr>
          <p:nvPr/>
        </p:nvCxnSpPr>
        <p:spPr>
          <a:xfrm flipH="1" flipV="1">
            <a:off x="1366549" y="2732773"/>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64" name="Connettore 7 63">
            <a:extLst>
              <a:ext uri="{FF2B5EF4-FFF2-40B4-BE49-F238E27FC236}">
                <a16:creationId xmlns:a16="http://schemas.microsoft.com/office/drawing/2014/main" id="{DE9FF8EB-EE2C-80EA-8FFC-E9193F4189D0}"/>
              </a:ext>
            </a:extLst>
          </p:cNvPr>
          <p:cNvCxnSpPr>
            <a:cxnSpLocks/>
            <a:stCxn id="10" idx="6"/>
            <a:endCxn id="10" idx="0"/>
          </p:cNvCxnSpPr>
          <p:nvPr/>
        </p:nvCxnSpPr>
        <p:spPr>
          <a:xfrm flipH="1" flipV="1">
            <a:off x="2721368" y="2732773"/>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67" name="Connettore 7 66">
            <a:extLst>
              <a:ext uri="{FF2B5EF4-FFF2-40B4-BE49-F238E27FC236}">
                <a16:creationId xmlns:a16="http://schemas.microsoft.com/office/drawing/2014/main" id="{AEC34DFC-312A-5716-C50D-A3A7D8F51C93}"/>
              </a:ext>
            </a:extLst>
          </p:cNvPr>
          <p:cNvCxnSpPr>
            <a:cxnSpLocks/>
            <a:stCxn id="9" idx="6"/>
            <a:endCxn id="9" idx="0"/>
          </p:cNvCxnSpPr>
          <p:nvPr/>
        </p:nvCxnSpPr>
        <p:spPr>
          <a:xfrm flipH="1" flipV="1">
            <a:off x="881197" y="3975899"/>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70" name="Connettore 7 69">
            <a:extLst>
              <a:ext uri="{FF2B5EF4-FFF2-40B4-BE49-F238E27FC236}">
                <a16:creationId xmlns:a16="http://schemas.microsoft.com/office/drawing/2014/main" id="{6973B81F-AD85-09E7-F7A0-0C31633D22E1}"/>
              </a:ext>
            </a:extLst>
          </p:cNvPr>
          <p:cNvCxnSpPr>
            <a:cxnSpLocks/>
            <a:stCxn id="7" idx="6"/>
            <a:endCxn id="7" idx="0"/>
          </p:cNvCxnSpPr>
          <p:nvPr/>
        </p:nvCxnSpPr>
        <p:spPr>
          <a:xfrm flipH="1" flipV="1">
            <a:off x="2064789" y="4915815"/>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73" name="Connettore 7 72">
            <a:extLst>
              <a:ext uri="{FF2B5EF4-FFF2-40B4-BE49-F238E27FC236}">
                <a16:creationId xmlns:a16="http://schemas.microsoft.com/office/drawing/2014/main" id="{929A1430-8798-80A7-07AC-9E28F3033857}"/>
              </a:ext>
            </a:extLst>
          </p:cNvPr>
          <p:cNvCxnSpPr>
            <a:cxnSpLocks/>
            <a:stCxn id="8" idx="6"/>
            <a:endCxn id="8" idx="0"/>
          </p:cNvCxnSpPr>
          <p:nvPr/>
        </p:nvCxnSpPr>
        <p:spPr>
          <a:xfrm flipH="1" flipV="1">
            <a:off x="3187346" y="3929499"/>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444600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a:t>Distributed </a:t>
            </a:r>
            <a:r>
              <a:rPr lang="it-IT" err="1"/>
              <a:t>Structures</a:t>
            </a:r>
            <a:br>
              <a:rPr lang="it-IT"/>
            </a:br>
            <a:r>
              <a:rPr lang="it-IT" sz="1600" err="1"/>
              <a:t>Structure</a:t>
            </a:r>
            <a:r>
              <a:rPr lang="it-IT" sz="1600"/>
              <a:t> II</a:t>
            </a:r>
            <a:endParaRPr lang="it-IT" sz="1800"/>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6" name="Segnaposto contenuto 5">
            <a:extLst>
              <a:ext uri="{FF2B5EF4-FFF2-40B4-BE49-F238E27FC236}">
                <a16:creationId xmlns:a16="http://schemas.microsoft.com/office/drawing/2014/main" id="{BE430A1C-0DCC-8D0D-48DC-E8C458EFD35F}"/>
              </a:ext>
            </a:extLst>
          </p:cNvPr>
          <p:cNvSpPr>
            <a:spLocks noGrp="1"/>
          </p:cNvSpPr>
          <p:nvPr>
            <p:ph idx="1"/>
          </p:nvPr>
        </p:nvSpPr>
        <p:spPr>
          <a:xfrm>
            <a:off x="360000" y="1440000"/>
            <a:ext cx="8323726" cy="1351995"/>
          </a:xfrm>
        </p:spPr>
        <p:txBody>
          <a:bodyPr>
            <a:normAutofit/>
          </a:bodyPr>
          <a:lstStyle/>
          <a:p>
            <a:r>
              <a:rPr lang="en-US" sz="1600" b="1"/>
              <a:t>“Reinforced” Bidirectional Star :</a:t>
            </a:r>
          </a:p>
          <a:p>
            <a:r>
              <a:rPr lang="en-US" sz="1600"/>
              <a:t>An extension of the Bidirectional Star was developed, justified by the possibility to take a single area as the most important one (1</a:t>
            </a:r>
            <a:r>
              <a:rPr lang="en-US" sz="1600" baseline="30000"/>
              <a:t>st</a:t>
            </a:r>
            <a:r>
              <a:rPr lang="en-US" sz="1600"/>
              <a:t> subsystem) while trying to keep a certain level of stability on the rest of the system in case of fault occurring on the master node.</a:t>
            </a:r>
          </a:p>
        </p:txBody>
      </p:sp>
      <p:sp>
        <p:nvSpPr>
          <p:cNvPr id="7" name="Ovale 6">
            <a:extLst>
              <a:ext uri="{FF2B5EF4-FFF2-40B4-BE49-F238E27FC236}">
                <a16:creationId xmlns:a16="http://schemas.microsoft.com/office/drawing/2014/main" id="{5F3468CD-72CC-A462-D194-EBF5E0CFA5C0}"/>
              </a:ext>
            </a:extLst>
          </p:cNvPr>
          <p:cNvSpPr/>
          <p:nvPr/>
        </p:nvSpPr>
        <p:spPr>
          <a:xfrm>
            <a:off x="1795041" y="4013966"/>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1</a:t>
            </a:r>
          </a:p>
        </p:txBody>
      </p:sp>
      <p:sp>
        <p:nvSpPr>
          <p:cNvPr id="8" name="Ovale 7">
            <a:extLst>
              <a:ext uri="{FF2B5EF4-FFF2-40B4-BE49-F238E27FC236}">
                <a16:creationId xmlns:a16="http://schemas.microsoft.com/office/drawing/2014/main" id="{D635C313-B4E3-09EF-6612-6388F5640C88}"/>
              </a:ext>
            </a:extLst>
          </p:cNvPr>
          <p:cNvSpPr/>
          <p:nvPr/>
        </p:nvSpPr>
        <p:spPr>
          <a:xfrm>
            <a:off x="1795041" y="5138428"/>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4</a:t>
            </a:r>
          </a:p>
        </p:txBody>
      </p:sp>
      <p:sp>
        <p:nvSpPr>
          <p:cNvPr id="9" name="Ovale 8">
            <a:extLst>
              <a:ext uri="{FF2B5EF4-FFF2-40B4-BE49-F238E27FC236}">
                <a16:creationId xmlns:a16="http://schemas.microsoft.com/office/drawing/2014/main" id="{E810D6F9-FB50-0955-92C6-3E8B12602F4D}"/>
              </a:ext>
            </a:extLst>
          </p:cNvPr>
          <p:cNvSpPr/>
          <p:nvPr/>
        </p:nvSpPr>
        <p:spPr>
          <a:xfrm>
            <a:off x="3051286" y="4013966"/>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3</a:t>
            </a:r>
          </a:p>
        </p:txBody>
      </p:sp>
      <p:sp>
        <p:nvSpPr>
          <p:cNvPr id="10" name="Ovale 9">
            <a:extLst>
              <a:ext uri="{FF2B5EF4-FFF2-40B4-BE49-F238E27FC236}">
                <a16:creationId xmlns:a16="http://schemas.microsoft.com/office/drawing/2014/main" id="{4807079F-4AB5-50BC-ECB0-A5CA4B884C21}"/>
              </a:ext>
            </a:extLst>
          </p:cNvPr>
          <p:cNvSpPr/>
          <p:nvPr/>
        </p:nvSpPr>
        <p:spPr>
          <a:xfrm>
            <a:off x="538796" y="4013966"/>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5</a:t>
            </a:r>
          </a:p>
        </p:txBody>
      </p:sp>
      <p:sp>
        <p:nvSpPr>
          <p:cNvPr id="11" name="Ovale 10">
            <a:extLst>
              <a:ext uri="{FF2B5EF4-FFF2-40B4-BE49-F238E27FC236}">
                <a16:creationId xmlns:a16="http://schemas.microsoft.com/office/drawing/2014/main" id="{F8FB7D29-0A70-DA36-FAAC-44C4010EC0BD}"/>
              </a:ext>
            </a:extLst>
          </p:cNvPr>
          <p:cNvSpPr/>
          <p:nvPr/>
        </p:nvSpPr>
        <p:spPr>
          <a:xfrm>
            <a:off x="1795041" y="2889504"/>
            <a:ext cx="539496" cy="53949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2</a:t>
            </a:r>
          </a:p>
        </p:txBody>
      </p:sp>
      <p:cxnSp>
        <p:nvCxnSpPr>
          <p:cNvPr id="13" name="Connettore 2 12">
            <a:extLst>
              <a:ext uri="{FF2B5EF4-FFF2-40B4-BE49-F238E27FC236}">
                <a16:creationId xmlns:a16="http://schemas.microsoft.com/office/drawing/2014/main" id="{6F3B06E1-0A5B-6B8C-9CD5-A3C5DEB9CD56}"/>
              </a:ext>
            </a:extLst>
          </p:cNvPr>
          <p:cNvCxnSpPr>
            <a:stCxn id="11" idx="4"/>
            <a:endCxn id="7" idx="0"/>
          </p:cNvCxnSpPr>
          <p:nvPr/>
        </p:nvCxnSpPr>
        <p:spPr>
          <a:xfrm>
            <a:off x="2064789" y="3429000"/>
            <a:ext cx="0" cy="584966"/>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17" name="Connettore 2 16">
            <a:extLst>
              <a:ext uri="{FF2B5EF4-FFF2-40B4-BE49-F238E27FC236}">
                <a16:creationId xmlns:a16="http://schemas.microsoft.com/office/drawing/2014/main" id="{06BF80E0-FF91-4D70-6D82-25051C6C0CD1}"/>
              </a:ext>
            </a:extLst>
          </p:cNvPr>
          <p:cNvCxnSpPr>
            <a:stCxn id="7" idx="4"/>
            <a:endCxn id="8" idx="0"/>
          </p:cNvCxnSpPr>
          <p:nvPr/>
        </p:nvCxnSpPr>
        <p:spPr>
          <a:xfrm>
            <a:off x="2064789" y="4553462"/>
            <a:ext cx="0" cy="584966"/>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19" name="Connettore 2 18">
            <a:extLst>
              <a:ext uri="{FF2B5EF4-FFF2-40B4-BE49-F238E27FC236}">
                <a16:creationId xmlns:a16="http://schemas.microsoft.com/office/drawing/2014/main" id="{B5742110-4138-8163-4043-18E9D2C27ECA}"/>
              </a:ext>
            </a:extLst>
          </p:cNvPr>
          <p:cNvCxnSpPr>
            <a:stCxn id="10" idx="6"/>
            <a:endCxn id="7" idx="2"/>
          </p:cNvCxnSpPr>
          <p:nvPr/>
        </p:nvCxnSpPr>
        <p:spPr>
          <a:xfrm>
            <a:off x="1078292" y="4283714"/>
            <a:ext cx="716749" cy="0"/>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pic>
        <p:nvPicPr>
          <p:cNvPr id="21" name="Immagine 20" descr="Immagine che contiene testo, Carattere, bianco, algebra&#10;&#10;Descrizione generata automaticamente">
            <a:extLst>
              <a:ext uri="{FF2B5EF4-FFF2-40B4-BE49-F238E27FC236}">
                <a16:creationId xmlns:a16="http://schemas.microsoft.com/office/drawing/2014/main" id="{4F7F8706-9CC0-40D9-359B-DDF93A441741}"/>
              </a:ext>
            </a:extLst>
          </p:cNvPr>
          <p:cNvPicPr>
            <a:picLocks noChangeAspect="1"/>
          </p:cNvPicPr>
          <p:nvPr/>
        </p:nvPicPr>
        <p:blipFill>
          <a:blip r:embed="rId2"/>
          <a:stretch>
            <a:fillRect/>
          </a:stretch>
        </p:blipFill>
        <p:spPr>
          <a:xfrm>
            <a:off x="3956570" y="3025269"/>
            <a:ext cx="3898798" cy="1392428"/>
          </a:xfrm>
          <a:prstGeom prst="rect">
            <a:avLst/>
          </a:prstGeom>
        </p:spPr>
      </p:pic>
      <p:cxnSp>
        <p:nvCxnSpPr>
          <p:cNvPr id="25" name="Connettore 2 24">
            <a:extLst>
              <a:ext uri="{FF2B5EF4-FFF2-40B4-BE49-F238E27FC236}">
                <a16:creationId xmlns:a16="http://schemas.microsoft.com/office/drawing/2014/main" id="{AC95B31B-D8F8-C684-1C76-8AC3DDF9A88B}"/>
              </a:ext>
            </a:extLst>
          </p:cNvPr>
          <p:cNvCxnSpPr>
            <a:stCxn id="10" idx="7"/>
            <a:endCxn id="11" idx="3"/>
          </p:cNvCxnSpPr>
          <p:nvPr/>
        </p:nvCxnSpPr>
        <p:spPr>
          <a:xfrm flipV="1">
            <a:off x="999285" y="3349993"/>
            <a:ext cx="874763" cy="74298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7" name="Connettore 2 26">
            <a:extLst>
              <a:ext uri="{FF2B5EF4-FFF2-40B4-BE49-F238E27FC236}">
                <a16:creationId xmlns:a16="http://schemas.microsoft.com/office/drawing/2014/main" id="{BA396BEF-2573-EDAB-9E06-7967DF2C8EC5}"/>
              </a:ext>
            </a:extLst>
          </p:cNvPr>
          <p:cNvCxnSpPr>
            <a:stCxn id="11" idx="5"/>
            <a:endCxn id="9" idx="1"/>
          </p:cNvCxnSpPr>
          <p:nvPr/>
        </p:nvCxnSpPr>
        <p:spPr>
          <a:xfrm>
            <a:off x="2255530" y="3349993"/>
            <a:ext cx="874763" cy="74298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9" name="Connettore 2 28">
            <a:extLst>
              <a:ext uri="{FF2B5EF4-FFF2-40B4-BE49-F238E27FC236}">
                <a16:creationId xmlns:a16="http://schemas.microsoft.com/office/drawing/2014/main" id="{9F21145F-0BB9-AC95-6975-AA57ECCD6689}"/>
              </a:ext>
            </a:extLst>
          </p:cNvPr>
          <p:cNvCxnSpPr>
            <a:stCxn id="9" idx="3"/>
            <a:endCxn id="8" idx="7"/>
          </p:cNvCxnSpPr>
          <p:nvPr/>
        </p:nvCxnSpPr>
        <p:spPr>
          <a:xfrm flipH="1">
            <a:off x="2255530" y="4474455"/>
            <a:ext cx="874763" cy="74298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31" name="Connettore 2 30">
            <a:extLst>
              <a:ext uri="{FF2B5EF4-FFF2-40B4-BE49-F238E27FC236}">
                <a16:creationId xmlns:a16="http://schemas.microsoft.com/office/drawing/2014/main" id="{21C116D4-914B-4769-0221-F7D7EA21673B}"/>
              </a:ext>
            </a:extLst>
          </p:cNvPr>
          <p:cNvCxnSpPr>
            <a:stCxn id="8" idx="1"/>
            <a:endCxn id="10" idx="5"/>
          </p:cNvCxnSpPr>
          <p:nvPr/>
        </p:nvCxnSpPr>
        <p:spPr>
          <a:xfrm flipH="1" flipV="1">
            <a:off x="999285" y="4474455"/>
            <a:ext cx="874763" cy="74298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32" name="CasellaDiTesto 31">
            <a:extLst>
              <a:ext uri="{FF2B5EF4-FFF2-40B4-BE49-F238E27FC236}">
                <a16:creationId xmlns:a16="http://schemas.microsoft.com/office/drawing/2014/main" id="{6F7CC4B7-927A-F541-2F02-EAB50E8E0F09}"/>
              </a:ext>
            </a:extLst>
          </p:cNvPr>
          <p:cNvSpPr txBox="1"/>
          <p:nvPr/>
        </p:nvSpPr>
        <p:spPr>
          <a:xfrm>
            <a:off x="3956570" y="4722929"/>
            <a:ext cx="4172446" cy="830997"/>
          </a:xfrm>
          <a:prstGeom prst="rect">
            <a:avLst/>
          </a:prstGeom>
          <a:noFill/>
        </p:spPr>
        <p:txBody>
          <a:bodyPr wrap="square" rtlCol="0">
            <a:spAutoFit/>
          </a:bodyPr>
          <a:lstStyle/>
          <a:p>
            <a:r>
              <a:rPr lang="en-US" sz="1600"/>
              <a:t>The “Reinforcement” was carried out with </a:t>
            </a:r>
            <a:r>
              <a:rPr lang="en-US" sz="1600" b="1"/>
              <a:t>single end </a:t>
            </a:r>
            <a:r>
              <a:rPr lang="en-US" sz="1600"/>
              <a:t>connections in order to maintain a low number of interactions in the structure</a:t>
            </a:r>
          </a:p>
        </p:txBody>
      </p:sp>
      <p:pic>
        <p:nvPicPr>
          <p:cNvPr id="34" name="Picture 2" descr="Centrale Elettrica Png, Vettori, PSD e Clipart per il download gratuito  Pngtree">
            <a:extLst>
              <a:ext uri="{FF2B5EF4-FFF2-40B4-BE49-F238E27FC236}">
                <a16:creationId xmlns:a16="http://schemas.microsoft.com/office/drawing/2014/main" id="{5A01462C-F7F9-F37C-F330-0A93A8B379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9458" y="2718932"/>
            <a:ext cx="384048" cy="384048"/>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Centrale Elettrica Png, Vettori, PSD e Clipart per il download gratuito  Pngtree">
            <a:extLst>
              <a:ext uri="{FF2B5EF4-FFF2-40B4-BE49-F238E27FC236}">
                <a16:creationId xmlns:a16="http://schemas.microsoft.com/office/drawing/2014/main" id="{01EA76BC-10B9-2333-1E0C-13021506F0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3954" y="3711557"/>
            <a:ext cx="539496" cy="539496"/>
          </a:xfrm>
          <a:prstGeom prst="rect">
            <a:avLst/>
          </a:prstGeom>
          <a:noFill/>
          <a:extLst>
            <a:ext uri="{909E8E84-426E-40DD-AFC4-6F175D3DCCD1}">
              <a14:hiddenFill xmlns:a14="http://schemas.microsoft.com/office/drawing/2010/main">
                <a:solidFill>
                  <a:srgbClr val="FFFFFF"/>
                </a:solidFill>
              </a14:hiddenFill>
            </a:ext>
          </a:extLst>
        </p:spPr>
      </p:pic>
      <p:cxnSp>
        <p:nvCxnSpPr>
          <p:cNvPr id="38" name="Connettore 7 37">
            <a:extLst>
              <a:ext uri="{FF2B5EF4-FFF2-40B4-BE49-F238E27FC236}">
                <a16:creationId xmlns:a16="http://schemas.microsoft.com/office/drawing/2014/main" id="{BD54B9AB-62DC-79BE-A8CD-B0D6E491B36B}"/>
              </a:ext>
            </a:extLst>
          </p:cNvPr>
          <p:cNvCxnSpPr>
            <a:cxnSpLocks/>
            <a:stCxn id="11" idx="6"/>
            <a:endCxn id="11" idx="0"/>
          </p:cNvCxnSpPr>
          <p:nvPr/>
        </p:nvCxnSpPr>
        <p:spPr>
          <a:xfrm flipH="1" flipV="1">
            <a:off x="2064789" y="2889504"/>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40" name="Connettore 7 39">
            <a:extLst>
              <a:ext uri="{FF2B5EF4-FFF2-40B4-BE49-F238E27FC236}">
                <a16:creationId xmlns:a16="http://schemas.microsoft.com/office/drawing/2014/main" id="{9DDC264A-ED7E-FB62-29DB-93CD77A05D60}"/>
              </a:ext>
            </a:extLst>
          </p:cNvPr>
          <p:cNvCxnSpPr>
            <a:cxnSpLocks/>
            <a:stCxn id="9" idx="6"/>
            <a:endCxn id="9" idx="0"/>
          </p:cNvCxnSpPr>
          <p:nvPr/>
        </p:nvCxnSpPr>
        <p:spPr>
          <a:xfrm flipH="1" flipV="1">
            <a:off x="3321034" y="4013966"/>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43" name="Connettore 7 42">
            <a:extLst>
              <a:ext uri="{FF2B5EF4-FFF2-40B4-BE49-F238E27FC236}">
                <a16:creationId xmlns:a16="http://schemas.microsoft.com/office/drawing/2014/main" id="{13E28829-C759-F9BA-5D13-4EDC018B0E06}"/>
              </a:ext>
            </a:extLst>
          </p:cNvPr>
          <p:cNvCxnSpPr>
            <a:cxnSpLocks/>
            <a:stCxn id="7" idx="6"/>
            <a:endCxn id="7" idx="0"/>
          </p:cNvCxnSpPr>
          <p:nvPr/>
        </p:nvCxnSpPr>
        <p:spPr>
          <a:xfrm flipH="1" flipV="1">
            <a:off x="2064789" y="4013966"/>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15" name="Connettore 2 14">
            <a:extLst>
              <a:ext uri="{FF2B5EF4-FFF2-40B4-BE49-F238E27FC236}">
                <a16:creationId xmlns:a16="http://schemas.microsoft.com/office/drawing/2014/main" id="{0D9C8702-A94A-AF7A-B07D-D740DE5248F0}"/>
              </a:ext>
            </a:extLst>
          </p:cNvPr>
          <p:cNvCxnSpPr>
            <a:stCxn id="7" idx="6"/>
            <a:endCxn id="9" idx="2"/>
          </p:cNvCxnSpPr>
          <p:nvPr/>
        </p:nvCxnSpPr>
        <p:spPr>
          <a:xfrm>
            <a:off x="2334537" y="4283714"/>
            <a:ext cx="716749" cy="0"/>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46" name="Connettore 7 45">
            <a:extLst>
              <a:ext uri="{FF2B5EF4-FFF2-40B4-BE49-F238E27FC236}">
                <a16:creationId xmlns:a16="http://schemas.microsoft.com/office/drawing/2014/main" id="{ED41351D-748C-713A-692F-0871A31E7E36}"/>
              </a:ext>
            </a:extLst>
          </p:cNvPr>
          <p:cNvCxnSpPr>
            <a:cxnSpLocks/>
            <a:stCxn id="10" idx="2"/>
            <a:endCxn id="10" idx="0"/>
          </p:cNvCxnSpPr>
          <p:nvPr/>
        </p:nvCxnSpPr>
        <p:spPr>
          <a:xfrm rot="10800000" flipH="1">
            <a:off x="538796" y="4013966"/>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54" name="Connettore 7 53">
            <a:extLst>
              <a:ext uri="{FF2B5EF4-FFF2-40B4-BE49-F238E27FC236}">
                <a16:creationId xmlns:a16="http://schemas.microsoft.com/office/drawing/2014/main" id="{61F55E54-2E65-4A40-D751-D28540D584AC}"/>
              </a:ext>
            </a:extLst>
          </p:cNvPr>
          <p:cNvCxnSpPr>
            <a:cxnSpLocks/>
            <a:stCxn id="8" idx="2"/>
            <a:endCxn id="8" idx="4"/>
          </p:cNvCxnSpPr>
          <p:nvPr/>
        </p:nvCxnSpPr>
        <p:spPr>
          <a:xfrm rot="10800000" flipH="1" flipV="1">
            <a:off x="1795041" y="5408176"/>
            <a:ext cx="269748" cy="269748"/>
          </a:xfrm>
          <a:prstGeom prst="curvedConnector4">
            <a:avLst>
              <a:gd name="adj1" fmla="val -84746"/>
              <a:gd name="adj2" fmla="val 184746"/>
            </a:avLst>
          </a:prstGeom>
          <a:ln>
            <a:tailEnd type="triangle"/>
          </a:ln>
        </p:spPr>
        <p:style>
          <a:lnRef idx="1">
            <a:schemeClr val="accent6"/>
          </a:lnRef>
          <a:fillRef idx="0">
            <a:schemeClr val="accent6"/>
          </a:fillRef>
          <a:effectRef idx="0">
            <a:schemeClr val="accent6"/>
          </a:effectRef>
          <a:fontRef idx="minor">
            <a:schemeClr val="tx1"/>
          </a:fontRef>
        </p:style>
      </p:cxnSp>
      <p:pic>
        <p:nvPicPr>
          <p:cNvPr id="35" name="Picture 2" descr="Centrale Elettrica Png, Vettori, PSD e Clipart per il download gratuito  Pngtree">
            <a:extLst>
              <a:ext uri="{FF2B5EF4-FFF2-40B4-BE49-F238E27FC236}">
                <a16:creationId xmlns:a16="http://schemas.microsoft.com/office/drawing/2014/main" id="{180AD8FF-ABD8-3211-2BF5-76932D1ED7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9490" y="5464022"/>
            <a:ext cx="384048" cy="38404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Centrale Elettrica Png, Vettori, PSD e Clipart per il download gratuito  Pngtree">
            <a:extLst>
              <a:ext uri="{FF2B5EF4-FFF2-40B4-BE49-F238E27FC236}">
                <a16:creationId xmlns:a16="http://schemas.microsoft.com/office/drawing/2014/main" id="{BB4960E9-5830-DE33-4B6C-A3CC8672CB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870" y="4143441"/>
            <a:ext cx="384048" cy="38404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descr="Centrale Elettrica Png, Vettori, PSD e Clipart per il download gratuito  Pngtree">
            <a:extLst>
              <a:ext uri="{FF2B5EF4-FFF2-40B4-BE49-F238E27FC236}">
                <a16:creationId xmlns:a16="http://schemas.microsoft.com/office/drawing/2014/main" id="{C63B4CA5-55BE-AE37-0A45-A73DF5E9A4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7074" y="4143441"/>
            <a:ext cx="384048" cy="3840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8080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a:t>Distributed </a:t>
            </a:r>
            <a:r>
              <a:rPr lang="it-IT" err="1"/>
              <a:t>Structures</a:t>
            </a:r>
            <a:br>
              <a:rPr lang="it-IT"/>
            </a:br>
            <a:r>
              <a:rPr lang="it-IT" sz="1600"/>
              <a:t>Distributed </a:t>
            </a:r>
            <a:r>
              <a:rPr lang="it-IT" sz="1600" err="1"/>
              <a:t>Fixed</a:t>
            </a:r>
            <a:r>
              <a:rPr lang="it-IT" sz="1600"/>
              <a:t> </a:t>
            </a:r>
            <a:r>
              <a:rPr lang="it-IT" sz="1600" err="1"/>
              <a:t>Modes</a:t>
            </a:r>
            <a:endParaRPr lang="it-IT" sz="1800"/>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31F088F7-847D-8134-EE2D-10C6C580CDEF}"/>
              </a:ext>
            </a:extLst>
          </p:cNvPr>
          <p:cNvSpPr txBox="1"/>
          <p:nvPr/>
        </p:nvSpPr>
        <p:spPr>
          <a:xfrm>
            <a:off x="360000" y="1800000"/>
            <a:ext cx="8686684" cy="1569660"/>
          </a:xfrm>
          <a:prstGeom prst="rect">
            <a:avLst/>
          </a:prstGeom>
          <a:noFill/>
        </p:spPr>
        <p:txBody>
          <a:bodyPr wrap="square" rtlCol="0">
            <a:spAutoFit/>
          </a:bodyPr>
          <a:lstStyle/>
          <a:p>
            <a:r>
              <a:rPr lang="it-IT" sz="1600" dirty="0">
                <a:latin typeface="Arial"/>
                <a:cs typeface="Arial"/>
              </a:rPr>
              <a:t>The </a:t>
            </a:r>
            <a:r>
              <a:rPr lang="it-IT" sz="1600" dirty="0" err="1">
                <a:latin typeface="Arial"/>
                <a:cs typeface="Arial"/>
              </a:rPr>
              <a:t>function</a:t>
            </a:r>
            <a:r>
              <a:rPr lang="it-IT" sz="1600" dirty="0">
                <a:latin typeface="Arial"/>
                <a:cs typeface="Arial"/>
              </a:rPr>
              <a:t> </a:t>
            </a:r>
            <a:r>
              <a:rPr lang="it-IT" sz="1600" i="1" dirty="0" err="1">
                <a:latin typeface="Arial"/>
                <a:cs typeface="Arial"/>
              </a:rPr>
              <a:t>di_fixed_modes</a:t>
            </a:r>
            <a:r>
              <a:rPr lang="it-IT" sz="1600" i="1" dirty="0">
                <a:latin typeface="Arial"/>
                <a:cs typeface="Arial"/>
              </a:rPr>
              <a:t> </a:t>
            </a:r>
            <a:r>
              <a:rPr lang="it-IT" sz="1600" dirty="0">
                <a:latin typeface="Arial"/>
                <a:cs typeface="Arial"/>
              </a:rPr>
              <a:t>shows </a:t>
            </a:r>
            <a:r>
              <a:rPr lang="it-IT" sz="1600" dirty="0" err="1">
                <a:latin typeface="Arial"/>
                <a:cs typeface="Arial"/>
              </a:rPr>
              <a:t>that</a:t>
            </a:r>
            <a:r>
              <a:rPr lang="it-IT" sz="1600" dirty="0">
                <a:latin typeface="Arial"/>
                <a:cs typeface="Arial"/>
              </a:rPr>
              <a:t> the system displays </a:t>
            </a:r>
            <a:r>
              <a:rPr lang="it-IT" sz="1600" b="1" dirty="0">
                <a:latin typeface="Arial"/>
                <a:cs typeface="Arial"/>
              </a:rPr>
              <a:t>no </a:t>
            </a:r>
            <a:r>
              <a:rPr lang="it-IT" sz="1600" b="1" dirty="0" err="1">
                <a:latin typeface="Arial"/>
                <a:cs typeface="Arial"/>
              </a:rPr>
              <a:t>distributed</a:t>
            </a:r>
            <a:r>
              <a:rPr lang="it-IT" sz="1600" b="1" dirty="0">
                <a:latin typeface="Arial"/>
                <a:cs typeface="Arial"/>
              </a:rPr>
              <a:t> </a:t>
            </a:r>
            <a:r>
              <a:rPr lang="it-IT" sz="1600" b="1" dirty="0" err="1">
                <a:latin typeface="Arial"/>
                <a:cs typeface="Arial"/>
              </a:rPr>
              <a:t>fixed</a:t>
            </a:r>
            <a:r>
              <a:rPr lang="it-IT" sz="1600" b="1" dirty="0">
                <a:latin typeface="Arial"/>
                <a:cs typeface="Arial"/>
              </a:rPr>
              <a:t> </a:t>
            </a:r>
            <a:r>
              <a:rPr lang="it-IT" sz="1600" b="1" dirty="0" err="1">
                <a:latin typeface="Arial"/>
                <a:cs typeface="Arial"/>
              </a:rPr>
              <a:t>modes</a:t>
            </a:r>
            <a:r>
              <a:rPr lang="it-IT" sz="1600" dirty="0">
                <a:latin typeface="Arial"/>
                <a:cs typeface="Arial"/>
              </a:rPr>
              <a:t>, </a:t>
            </a:r>
            <a:r>
              <a:rPr lang="it-IT" sz="1600" dirty="0" err="1">
                <a:latin typeface="Arial"/>
                <a:cs typeface="Arial"/>
              </a:rPr>
              <a:t>both</a:t>
            </a:r>
            <a:r>
              <a:rPr lang="it-IT" sz="1600" dirty="0">
                <a:latin typeface="Arial"/>
                <a:cs typeface="Arial"/>
              </a:rPr>
              <a:t> in CT and DT</a:t>
            </a:r>
            <a:r>
              <a:rPr lang="en-US" sz="1600" dirty="0">
                <a:latin typeface="Arial"/>
                <a:cs typeface="Arial"/>
              </a:rPr>
              <a:t> just </a:t>
            </a:r>
            <a:r>
              <a:rPr lang="en-US" sz="1600" b="1" dirty="0">
                <a:latin typeface="Arial"/>
                <a:cs typeface="Arial"/>
              </a:rPr>
              <a:t>as expected</a:t>
            </a:r>
            <a:r>
              <a:rPr lang="en-US" sz="1600" dirty="0">
                <a:latin typeface="Arial" panose="020B0604020202020204" pitchFamily="34" charset="0"/>
                <a:cs typeface="Arial" panose="020B0604020202020204" pitchFamily="34" charset="0"/>
              </a:rPr>
              <a:t>. Such result is valid for the two implemented structures as for every other possible distributed structure.</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In conclusion one can say that it should be possible to move the eigenvalues and confine them in a specific region for every configuration using a static </a:t>
            </a:r>
            <a:r>
              <a:rPr lang="en-US" sz="1600" b="1" dirty="0">
                <a:latin typeface="Arial" panose="020B0604020202020204" pitchFamily="34" charset="0"/>
                <a:cs typeface="Arial" panose="020B0604020202020204" pitchFamily="34" charset="0"/>
              </a:rPr>
              <a:t>state feedback </a:t>
            </a:r>
            <a:r>
              <a:rPr lang="en-US" sz="1600" dirty="0">
                <a:latin typeface="Arial" panose="020B0604020202020204" pitchFamily="34" charset="0"/>
                <a:cs typeface="Arial" panose="020B0604020202020204" pitchFamily="34" charset="0"/>
              </a:rPr>
              <a:t>control law.</a:t>
            </a:r>
          </a:p>
        </p:txBody>
      </p:sp>
      <p:pic>
        <p:nvPicPr>
          <p:cNvPr id="13" name="Immagine 12" descr="Immagine che contiene testo, schermata, Carattere, bianco&#10;&#10;Descrizione generata automaticamente">
            <a:extLst>
              <a:ext uri="{FF2B5EF4-FFF2-40B4-BE49-F238E27FC236}">
                <a16:creationId xmlns:a16="http://schemas.microsoft.com/office/drawing/2014/main" id="{BEE44317-7F33-B7B4-6E4E-03C4CA526E08}"/>
              </a:ext>
            </a:extLst>
          </p:cNvPr>
          <p:cNvPicPr>
            <a:picLocks noChangeAspect="1"/>
          </p:cNvPicPr>
          <p:nvPr/>
        </p:nvPicPr>
        <p:blipFill>
          <a:blip r:embed="rId2"/>
          <a:stretch>
            <a:fillRect/>
          </a:stretch>
        </p:blipFill>
        <p:spPr>
          <a:xfrm>
            <a:off x="3208688" y="3787404"/>
            <a:ext cx="2726623" cy="1367067"/>
          </a:xfrm>
          <a:prstGeom prst="rect">
            <a:avLst/>
          </a:prstGeom>
        </p:spPr>
      </p:pic>
    </p:spTree>
    <p:extLst>
      <p:ext uri="{BB962C8B-B14F-4D97-AF65-F5344CB8AC3E}">
        <p14:creationId xmlns:p14="http://schemas.microsoft.com/office/powerpoint/2010/main" val="37574432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1" y="4235172"/>
            <a:ext cx="9144001" cy="2622828"/>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53675" y="4453912"/>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2318154" y="5111832"/>
            <a:ext cx="4508886" cy="968375"/>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3000"/>
              <a:t>Control </a:t>
            </a:r>
            <a:r>
              <a:rPr lang="it-IT" sz="3000" err="1"/>
              <a:t>Implementation</a:t>
            </a:r>
            <a:endParaRPr lang="it-IT" sz="3000"/>
          </a:p>
        </p:txBody>
      </p:sp>
    </p:spTree>
    <p:extLst>
      <p:ext uri="{BB962C8B-B14F-4D97-AF65-F5344CB8AC3E}">
        <p14:creationId xmlns:p14="http://schemas.microsoft.com/office/powerpoint/2010/main" val="2469403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a:t>Control Strategies </a:t>
            </a:r>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354DF2F7-9964-C886-6B82-43D2C06ADA22}"/>
              </a:ext>
            </a:extLst>
          </p:cNvPr>
          <p:cNvSpPr txBox="1"/>
          <p:nvPr/>
        </p:nvSpPr>
        <p:spPr>
          <a:xfrm>
            <a:off x="360000" y="2160000"/>
            <a:ext cx="8581043" cy="584775"/>
          </a:xfrm>
          <a:prstGeom prst="rect">
            <a:avLst/>
          </a:prstGeom>
          <a:noFill/>
        </p:spPr>
        <p:txBody>
          <a:bodyPr wrap="square" rtlCol="0">
            <a:spAutoFit/>
          </a:bodyPr>
          <a:lstStyle/>
          <a:p>
            <a:r>
              <a:rPr lang="it-IT" sz="1600">
                <a:latin typeface="Arial"/>
                <a:cs typeface="Arial"/>
              </a:rPr>
              <a:t>For </a:t>
            </a:r>
            <a:r>
              <a:rPr lang="it-IT" sz="1600" err="1">
                <a:latin typeface="Arial"/>
                <a:cs typeface="Arial"/>
              </a:rPr>
              <a:t>all</a:t>
            </a:r>
            <a:r>
              <a:rPr lang="it-IT" sz="1600">
                <a:latin typeface="Arial"/>
                <a:cs typeface="Arial"/>
              </a:rPr>
              <a:t> </a:t>
            </a:r>
            <a:r>
              <a:rPr lang="it-IT" sz="1600" err="1">
                <a:latin typeface="Arial"/>
                <a:cs typeface="Arial"/>
              </a:rPr>
              <a:t>cases</a:t>
            </a:r>
            <a:r>
              <a:rPr lang="it-IT" sz="1600">
                <a:latin typeface="Arial"/>
                <a:cs typeface="Arial"/>
              </a:rPr>
              <a:t> in </a:t>
            </a:r>
            <a:r>
              <a:rPr lang="it-IT" sz="1600" err="1">
                <a:latin typeface="Arial"/>
                <a:cs typeface="Arial"/>
              </a:rPr>
              <a:t>both</a:t>
            </a:r>
            <a:r>
              <a:rPr lang="it-IT" sz="1600">
                <a:latin typeface="Arial"/>
                <a:cs typeface="Arial"/>
              </a:rPr>
              <a:t> frameworks (</a:t>
            </a:r>
            <a:r>
              <a:rPr lang="it-IT" sz="1600" i="1" err="1">
                <a:latin typeface="Arial"/>
                <a:cs typeface="Arial"/>
              </a:rPr>
              <a:t>centralized</a:t>
            </a:r>
            <a:r>
              <a:rPr lang="it-IT" sz="1600">
                <a:latin typeface="Arial"/>
                <a:cs typeface="Arial"/>
              </a:rPr>
              <a:t>, </a:t>
            </a:r>
            <a:r>
              <a:rPr lang="it-IT" sz="1600" i="1" err="1">
                <a:latin typeface="Arial"/>
                <a:cs typeface="Arial"/>
              </a:rPr>
              <a:t>decentralized</a:t>
            </a:r>
            <a:r>
              <a:rPr lang="it-IT" sz="1600">
                <a:latin typeface="Arial"/>
                <a:cs typeface="Arial"/>
              </a:rPr>
              <a:t> and </a:t>
            </a:r>
            <a:r>
              <a:rPr lang="it-IT" sz="1600" i="1" err="1">
                <a:latin typeface="Arial"/>
                <a:cs typeface="Arial"/>
              </a:rPr>
              <a:t>distributed</a:t>
            </a:r>
            <a:r>
              <a:rPr lang="it-IT" sz="1600">
                <a:latin typeface="Arial"/>
                <a:cs typeface="Arial"/>
              </a:rPr>
              <a:t>, CT/DT) </a:t>
            </a:r>
            <a:r>
              <a:rPr lang="it-IT" sz="1600" b="1" err="1">
                <a:latin typeface="Arial"/>
                <a:cs typeface="Arial"/>
              </a:rPr>
              <a:t>three</a:t>
            </a:r>
            <a:r>
              <a:rPr lang="it-IT" sz="1600" b="1">
                <a:latin typeface="Arial"/>
                <a:cs typeface="Arial"/>
              </a:rPr>
              <a:t> </a:t>
            </a:r>
            <a:r>
              <a:rPr lang="it-IT" sz="1600" b="1" err="1">
                <a:latin typeface="Arial"/>
                <a:cs typeface="Arial"/>
              </a:rPr>
              <a:t>main</a:t>
            </a:r>
            <a:r>
              <a:rPr lang="it-IT" sz="1600" b="1">
                <a:latin typeface="Arial"/>
                <a:cs typeface="Arial"/>
              </a:rPr>
              <a:t> </a:t>
            </a:r>
            <a:r>
              <a:rPr lang="en-US" sz="1600" b="1">
                <a:latin typeface="Arial"/>
                <a:cs typeface="Arial"/>
              </a:rPr>
              <a:t>LMIs </a:t>
            </a:r>
            <a:r>
              <a:rPr lang="en-US" sz="1600">
                <a:latin typeface="Arial"/>
                <a:cs typeface="Arial"/>
              </a:rPr>
              <a:t>have been implemented</a:t>
            </a:r>
            <a:r>
              <a:rPr lang="it-IT" sz="1600">
                <a:latin typeface="Arial"/>
                <a:cs typeface="Arial"/>
              </a:rPr>
              <a:t>: </a:t>
            </a:r>
          </a:p>
        </p:txBody>
      </p:sp>
      <mc:AlternateContent xmlns:mc="http://schemas.openxmlformats.org/markup-compatibility/2006" xmlns:a14="http://schemas.microsoft.com/office/drawing/2010/main">
        <mc:Choice Requires="a14">
          <p:sp>
            <p:nvSpPr>
              <p:cNvPr id="9" name="CasellaDiTesto 8">
                <a:extLst>
                  <a:ext uri="{FF2B5EF4-FFF2-40B4-BE49-F238E27FC236}">
                    <a16:creationId xmlns:a16="http://schemas.microsoft.com/office/drawing/2014/main" id="{82520E2A-B626-47F4-A84E-EDE7413AB19A}"/>
                  </a:ext>
                </a:extLst>
              </p:cNvPr>
              <p:cNvSpPr txBox="1"/>
              <p:nvPr/>
            </p:nvSpPr>
            <p:spPr>
              <a:xfrm>
                <a:off x="360000" y="1440000"/>
                <a:ext cx="8338902" cy="584775"/>
              </a:xfrm>
              <a:prstGeom prst="rect">
                <a:avLst/>
              </a:prstGeom>
              <a:noFill/>
            </p:spPr>
            <p:txBody>
              <a:bodyPr wrap="square" rtlCol="0">
                <a:spAutoFit/>
              </a:bodyPr>
              <a:lstStyle/>
              <a:p>
                <a:r>
                  <a:rPr lang="en-US" sz="1600" dirty="0">
                    <a:latin typeface="Arial"/>
                    <a:cs typeface="Arial"/>
                  </a:rPr>
                  <a:t>To design a control gain </a:t>
                </a:r>
                <a14:m>
                  <m:oMath xmlns:m="http://schemas.openxmlformats.org/officeDocument/2006/math">
                    <m:sSub>
                      <m:sSubPr>
                        <m:ctrlPr>
                          <a:rPr lang="en-US" sz="1600" i="1" smtClean="0">
                            <a:latin typeface="Cambria Math" panose="02040503050406030204" pitchFamily="18" charset="0"/>
                          </a:rPr>
                        </m:ctrlPr>
                      </m:sSubPr>
                      <m:e>
                        <m:r>
                          <a:rPr lang="en-US" sz="1600">
                            <a:latin typeface="Cambria Math" panose="02040503050406030204" pitchFamily="18" charset="0"/>
                          </a:rPr>
                          <m:t>𝐾</m:t>
                        </m:r>
                      </m:e>
                      <m:sub>
                        <m:r>
                          <a:rPr lang="en-US" sz="1600">
                            <a:latin typeface="Cambria Math" panose="02040503050406030204" pitchFamily="18" charset="0"/>
                          </a:rPr>
                          <m:t>𝑥</m:t>
                        </m:r>
                      </m:sub>
                    </m:sSub>
                    <m:r>
                      <a:rPr lang="en-US" sz="1600">
                        <a:latin typeface="Cambria Math" panose="02040503050406030204" pitchFamily="18" charset="0"/>
                      </a:rPr>
                      <m:t> </m:t>
                    </m:r>
                  </m:oMath>
                </a14:m>
                <a:r>
                  <a:rPr lang="en-US" sz="1600" i="1" dirty="0">
                    <a:latin typeface="Arial"/>
                    <a:cs typeface="Arial"/>
                  </a:rPr>
                  <a:t> </a:t>
                </a:r>
                <a:r>
                  <a:rPr lang="en-US" sz="1600" dirty="0">
                    <a:latin typeface="Arial"/>
                    <a:cs typeface="Arial"/>
                  </a:rPr>
                  <a:t>that guarantees Hurwitz/Schur stability and some specific performance, a Linear Matrix Inequality (LMI) problem has to be solved.</a:t>
                </a:r>
              </a:p>
            </p:txBody>
          </p:sp>
        </mc:Choice>
        <mc:Fallback xmlns="">
          <p:sp>
            <p:nvSpPr>
              <p:cNvPr id="9" name="CasellaDiTesto 8">
                <a:extLst>
                  <a:ext uri="{FF2B5EF4-FFF2-40B4-BE49-F238E27FC236}">
                    <a16:creationId xmlns:a16="http://schemas.microsoft.com/office/drawing/2014/main" id="{82520E2A-B626-47F4-A84E-EDE7413AB19A}"/>
                  </a:ext>
                </a:extLst>
              </p:cNvPr>
              <p:cNvSpPr txBox="1">
                <a:spLocks noRot="1" noChangeAspect="1" noMove="1" noResize="1" noEditPoints="1" noAdjustHandles="1" noChangeArrowheads="1" noChangeShapeType="1" noTextEdit="1"/>
              </p:cNvSpPr>
              <p:nvPr/>
            </p:nvSpPr>
            <p:spPr>
              <a:xfrm>
                <a:off x="360000" y="1440000"/>
                <a:ext cx="8338902" cy="584775"/>
              </a:xfrm>
              <a:prstGeom prst="rect">
                <a:avLst/>
              </a:prstGeom>
              <a:blipFill>
                <a:blip r:embed="rId2"/>
                <a:stretch>
                  <a:fillRect l="-365" t="-3125" b="-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CasellaDiTesto 12">
                <a:extLst>
                  <a:ext uri="{FF2B5EF4-FFF2-40B4-BE49-F238E27FC236}">
                    <a16:creationId xmlns:a16="http://schemas.microsoft.com/office/drawing/2014/main" id="{14CB66D6-45EF-FA63-B72B-A46F89BF2CC6}"/>
                  </a:ext>
                </a:extLst>
              </p:cNvPr>
              <p:cNvSpPr txBox="1"/>
              <p:nvPr/>
            </p:nvSpPr>
            <p:spPr>
              <a:xfrm>
                <a:off x="360000" y="4500000"/>
                <a:ext cx="7312237" cy="738664"/>
              </a:xfrm>
              <a:prstGeom prst="rect">
                <a:avLst/>
              </a:prstGeom>
              <a:noFill/>
            </p:spPr>
            <p:txBody>
              <a:bodyPr wrap="square" rtlCol="0">
                <a:spAutoFit/>
              </a:bodyPr>
              <a:lstStyle/>
              <a:p>
                <a:pPr>
                  <a:lnSpc>
                    <a:spcPct val="150000"/>
                  </a:lnSpc>
                </a:pPr>
                <a:r>
                  <a:rPr lang="it-IT" sz="1600" i="1">
                    <a:latin typeface="Arial"/>
                    <a:cs typeface="Arial"/>
                  </a:rPr>
                  <a:t>3)</a:t>
                </a:r>
                <a:r>
                  <a:rPr lang="it-IT" sz="1600">
                    <a:latin typeface="Arial"/>
                    <a:cs typeface="Arial"/>
                  </a:rPr>
                  <a:t>	</a:t>
                </a:r>
                <a:r>
                  <a:rPr lang="it-IT" sz="1600">
                    <a:cs typeface="Arial"/>
                  </a:rPr>
                  <a:t> </a:t>
                </a:r>
                <a14:m>
                  <m:oMath xmlns:m="http://schemas.openxmlformats.org/officeDocument/2006/math">
                    <m:sSub>
                      <m:sSubPr>
                        <m:ctrlPr>
                          <a:rPr lang="it-IT" sz="1600" b="1" i="1" smtClean="0">
                            <a:latin typeface="Cambria Math" panose="02040503050406030204" pitchFamily="18" charset="0"/>
                            <a:cs typeface="Arial"/>
                          </a:rPr>
                        </m:ctrlPr>
                      </m:sSubPr>
                      <m:e>
                        <m:r>
                          <a:rPr lang="it-IT" sz="1600" b="1" i="1">
                            <a:latin typeface="Cambria Math" panose="02040503050406030204" pitchFamily="18" charset="0"/>
                            <a:cs typeface="Arial"/>
                          </a:rPr>
                          <m:t>𝑯</m:t>
                        </m:r>
                      </m:e>
                      <m:sub>
                        <m:r>
                          <a:rPr lang="it-IT" sz="1600" b="1" i="1">
                            <a:latin typeface="Cambria Math" panose="02040503050406030204" pitchFamily="18" charset="0"/>
                            <a:cs typeface="Arial"/>
                          </a:rPr>
                          <m:t>𝟐</m:t>
                        </m:r>
                      </m:sub>
                    </m:sSub>
                  </m:oMath>
                </a14:m>
                <a:r>
                  <a:rPr lang="it-IT" sz="1600" b="1">
                    <a:latin typeface="Arial"/>
                    <a:cs typeface="Arial"/>
                  </a:rPr>
                  <a:t> </a:t>
                </a:r>
                <a:r>
                  <a:rPr lang="it-IT" sz="1600" b="1" err="1">
                    <a:latin typeface="Arial"/>
                    <a:cs typeface="Arial"/>
                  </a:rPr>
                  <a:t>norm</a:t>
                </a:r>
                <a:r>
                  <a:rPr lang="it-IT" sz="1600" b="1">
                    <a:latin typeface="Arial"/>
                    <a:cs typeface="Arial"/>
                  </a:rPr>
                  <a:t> </a:t>
                </a:r>
                <a:r>
                  <a:rPr lang="it-IT" sz="1600" b="1" err="1">
                    <a:latin typeface="Arial"/>
                    <a:cs typeface="Arial"/>
                  </a:rPr>
                  <a:t>minimization</a:t>
                </a:r>
                <a:r>
                  <a:rPr lang="it-IT" sz="1600">
                    <a:latin typeface="Arial"/>
                    <a:cs typeface="Arial"/>
                  </a:rPr>
                  <a:t> 				</a:t>
                </a:r>
                <a:r>
                  <a:rPr lang="it-IT" sz="1600" i="1">
                    <a:latin typeface="Arial"/>
                    <a:cs typeface="Arial"/>
                  </a:rPr>
                  <a:t>LMI_CT_H2</a:t>
                </a:r>
              </a:p>
              <a:p>
                <a:endParaRPr lang="en-US"/>
              </a:p>
            </p:txBody>
          </p:sp>
        </mc:Choice>
        <mc:Fallback xmlns="">
          <p:sp>
            <p:nvSpPr>
              <p:cNvPr id="13" name="CasellaDiTesto 12">
                <a:extLst>
                  <a:ext uri="{FF2B5EF4-FFF2-40B4-BE49-F238E27FC236}">
                    <a16:creationId xmlns:a16="http://schemas.microsoft.com/office/drawing/2014/main" id="{14CB66D6-45EF-FA63-B72B-A46F89BF2CC6}"/>
                  </a:ext>
                </a:extLst>
              </p:cNvPr>
              <p:cNvSpPr txBox="1">
                <a:spLocks noRot="1" noChangeAspect="1" noMove="1" noResize="1" noEditPoints="1" noAdjustHandles="1" noChangeArrowheads="1" noChangeShapeType="1" noTextEdit="1"/>
              </p:cNvSpPr>
              <p:nvPr/>
            </p:nvSpPr>
            <p:spPr>
              <a:xfrm>
                <a:off x="360000" y="4500000"/>
                <a:ext cx="7312237" cy="738664"/>
              </a:xfrm>
              <a:prstGeom prst="rect">
                <a:avLst/>
              </a:prstGeom>
              <a:blipFill>
                <a:blip r:embed="rId3"/>
                <a:stretch>
                  <a:fillRect l="-417"/>
                </a:stretch>
              </a:blipFill>
            </p:spPr>
            <p:txBody>
              <a:bodyPr/>
              <a:lstStyle/>
              <a:p>
                <a:r>
                  <a:rPr lang="en-US">
                    <a:noFill/>
                  </a:rPr>
                  <a:t> </a:t>
                </a:r>
              </a:p>
            </p:txBody>
          </p:sp>
        </mc:Fallback>
      </mc:AlternateContent>
      <p:sp>
        <p:nvSpPr>
          <p:cNvPr id="15" name="CasellaDiTesto 14">
            <a:extLst>
              <a:ext uri="{FF2B5EF4-FFF2-40B4-BE49-F238E27FC236}">
                <a16:creationId xmlns:a16="http://schemas.microsoft.com/office/drawing/2014/main" id="{3FA80591-241F-0084-63F7-674E4E3C8FBA}"/>
              </a:ext>
            </a:extLst>
          </p:cNvPr>
          <p:cNvSpPr txBox="1"/>
          <p:nvPr/>
        </p:nvSpPr>
        <p:spPr>
          <a:xfrm>
            <a:off x="360000" y="2808000"/>
            <a:ext cx="7162305" cy="416011"/>
          </a:xfrm>
          <a:prstGeom prst="rect">
            <a:avLst/>
          </a:prstGeom>
          <a:noFill/>
        </p:spPr>
        <p:txBody>
          <a:bodyPr wrap="square">
            <a:spAutoFit/>
          </a:bodyPr>
          <a:lstStyle/>
          <a:p>
            <a:pPr>
              <a:lnSpc>
                <a:spcPct val="150000"/>
              </a:lnSpc>
            </a:pPr>
            <a:r>
              <a:rPr lang="it-IT" sz="1600" i="1">
                <a:latin typeface="Arial"/>
                <a:cs typeface="Arial"/>
              </a:rPr>
              <a:t>1)</a:t>
            </a:r>
            <a:r>
              <a:rPr lang="it-IT" sz="1600" b="1">
                <a:latin typeface="Arial"/>
                <a:cs typeface="Arial"/>
              </a:rPr>
              <a:t>	</a:t>
            </a:r>
            <a:r>
              <a:rPr lang="it-IT" sz="1600" b="1" err="1">
                <a:latin typeface="Arial"/>
                <a:cs typeface="Arial"/>
              </a:rPr>
              <a:t>Stabilizing</a:t>
            </a:r>
            <a:r>
              <a:rPr lang="it-IT" sz="1600">
                <a:latin typeface="Arial"/>
                <a:cs typeface="Arial"/>
              </a:rPr>
              <a:t> 						</a:t>
            </a:r>
            <a:r>
              <a:rPr lang="it-IT" sz="1600" i="1">
                <a:latin typeface="Arial"/>
                <a:cs typeface="Arial"/>
              </a:rPr>
              <a:t> </a:t>
            </a:r>
            <a:r>
              <a:rPr lang="it-IT" sz="1600" i="1" err="1">
                <a:latin typeface="Arial"/>
                <a:cs typeface="Arial"/>
              </a:rPr>
              <a:t>LMI_CT_DeDicont</a:t>
            </a:r>
            <a:r>
              <a:rPr lang="it-IT" sz="1600" i="1">
                <a:latin typeface="Arial"/>
                <a:cs typeface="Arial"/>
              </a:rPr>
              <a:t> </a:t>
            </a:r>
            <a:r>
              <a:rPr lang="it-IT" sz="1600">
                <a:latin typeface="Arial"/>
                <a:cs typeface="Arial"/>
              </a:rPr>
              <a:t>	</a:t>
            </a:r>
            <a:endParaRPr lang="it-IT" sz="1600" i="1">
              <a:latin typeface="Arial"/>
              <a:cs typeface="Arial"/>
            </a:endParaRPr>
          </a:p>
        </p:txBody>
      </p:sp>
      <p:sp>
        <p:nvSpPr>
          <p:cNvPr id="16" name="CasellaDiTesto 15">
            <a:extLst>
              <a:ext uri="{FF2B5EF4-FFF2-40B4-BE49-F238E27FC236}">
                <a16:creationId xmlns:a16="http://schemas.microsoft.com/office/drawing/2014/main" id="{2F4FFB52-C3A3-D4DF-0394-D93A294FCB70}"/>
              </a:ext>
            </a:extLst>
          </p:cNvPr>
          <p:cNvSpPr txBox="1"/>
          <p:nvPr/>
        </p:nvSpPr>
        <p:spPr>
          <a:xfrm>
            <a:off x="360000" y="3312000"/>
            <a:ext cx="3795650" cy="1154675"/>
          </a:xfrm>
          <a:prstGeom prst="rect">
            <a:avLst/>
          </a:prstGeom>
          <a:noFill/>
        </p:spPr>
        <p:txBody>
          <a:bodyPr wrap="square">
            <a:spAutoFit/>
          </a:bodyPr>
          <a:lstStyle/>
          <a:p>
            <a:pPr>
              <a:lnSpc>
                <a:spcPct val="150000"/>
              </a:lnSpc>
            </a:pPr>
            <a:r>
              <a:rPr lang="it-IT" sz="1600" i="1">
                <a:latin typeface="Arial"/>
                <a:cs typeface="Arial"/>
              </a:rPr>
              <a:t>2)</a:t>
            </a:r>
            <a:r>
              <a:rPr lang="it-IT" sz="1600">
                <a:latin typeface="Arial"/>
                <a:cs typeface="Arial"/>
              </a:rPr>
              <a:t>	</a:t>
            </a:r>
            <a:r>
              <a:rPr lang="it-IT" sz="1600" b="1">
                <a:latin typeface="Arial"/>
                <a:cs typeface="Arial"/>
              </a:rPr>
              <a:t> </a:t>
            </a:r>
            <a:r>
              <a:rPr lang="it-IT" sz="1600" b="1" err="1">
                <a:latin typeface="Arial"/>
                <a:cs typeface="Arial"/>
              </a:rPr>
              <a:t>Eigenvalues</a:t>
            </a:r>
            <a:r>
              <a:rPr lang="it-IT" sz="1600" b="1">
                <a:latin typeface="Arial"/>
                <a:cs typeface="Arial"/>
              </a:rPr>
              <a:t> in </a:t>
            </a:r>
            <a:r>
              <a:rPr lang="it-IT" sz="1600" b="1" err="1">
                <a:latin typeface="Arial"/>
                <a:cs typeface="Arial"/>
              </a:rPr>
              <a:t>delimited</a:t>
            </a:r>
            <a:r>
              <a:rPr lang="it-IT" sz="1600" b="1">
                <a:latin typeface="Arial"/>
                <a:cs typeface="Arial"/>
              </a:rPr>
              <a:t> </a:t>
            </a:r>
            <a:r>
              <a:rPr lang="it-IT" sz="1600" b="1" err="1">
                <a:latin typeface="Arial"/>
                <a:cs typeface="Arial"/>
              </a:rPr>
              <a:t>region</a:t>
            </a:r>
            <a:r>
              <a:rPr lang="it-IT" sz="1600" b="1">
                <a:latin typeface="Arial"/>
                <a:cs typeface="Arial"/>
              </a:rPr>
              <a:t> 	+ alpha </a:t>
            </a:r>
            <a:r>
              <a:rPr lang="it-IT" sz="1600" b="1" err="1">
                <a:latin typeface="Arial"/>
                <a:cs typeface="Arial"/>
              </a:rPr>
              <a:t>stability</a:t>
            </a:r>
            <a:r>
              <a:rPr lang="it-IT" sz="1600" b="1">
                <a:latin typeface="Arial"/>
                <a:cs typeface="Arial"/>
              </a:rPr>
              <a:t> + </a:t>
            </a:r>
            <a:r>
              <a:rPr lang="it-IT" sz="1600" b="1" err="1">
                <a:latin typeface="Arial"/>
                <a:cs typeface="Arial"/>
              </a:rPr>
              <a:t>minimization</a:t>
            </a:r>
            <a:r>
              <a:rPr lang="it-IT" sz="1600" b="1">
                <a:latin typeface="Arial"/>
                <a:cs typeface="Arial"/>
              </a:rPr>
              <a:t> 	of control </a:t>
            </a:r>
            <a:r>
              <a:rPr lang="it-IT" sz="1600" b="1" err="1">
                <a:latin typeface="Arial"/>
                <a:cs typeface="Arial"/>
              </a:rPr>
              <a:t>effort</a:t>
            </a:r>
            <a:r>
              <a:rPr lang="it-IT" sz="1600">
                <a:latin typeface="Arial"/>
                <a:cs typeface="Arial"/>
              </a:rPr>
              <a:t> 		</a:t>
            </a:r>
            <a:r>
              <a:rPr lang="it-IT" sz="1600" i="1">
                <a:latin typeface="Arial"/>
                <a:cs typeface="Arial"/>
              </a:rPr>
              <a:t> </a:t>
            </a:r>
            <a:r>
              <a:rPr lang="it-IT" sz="1600">
                <a:latin typeface="Arial"/>
                <a:cs typeface="Arial"/>
              </a:rPr>
              <a:t>	</a:t>
            </a:r>
            <a:endParaRPr lang="it-IT" sz="1600" i="1">
              <a:latin typeface="Arial"/>
              <a:cs typeface="Arial"/>
            </a:endParaRPr>
          </a:p>
        </p:txBody>
      </p:sp>
      <p:sp>
        <p:nvSpPr>
          <p:cNvPr id="17" name="CasellaDiTesto 16">
            <a:extLst>
              <a:ext uri="{FF2B5EF4-FFF2-40B4-BE49-F238E27FC236}">
                <a16:creationId xmlns:a16="http://schemas.microsoft.com/office/drawing/2014/main" id="{B69C693B-AB0A-37B0-F282-19C11310F312}"/>
              </a:ext>
            </a:extLst>
          </p:cNvPr>
          <p:cNvSpPr txBox="1"/>
          <p:nvPr/>
        </p:nvSpPr>
        <p:spPr>
          <a:xfrm>
            <a:off x="4529451" y="3690038"/>
            <a:ext cx="3148448" cy="416011"/>
          </a:xfrm>
          <a:prstGeom prst="rect">
            <a:avLst/>
          </a:prstGeom>
          <a:noFill/>
        </p:spPr>
        <p:txBody>
          <a:bodyPr wrap="square">
            <a:spAutoFit/>
          </a:bodyPr>
          <a:lstStyle/>
          <a:p>
            <a:pPr>
              <a:lnSpc>
                <a:spcPct val="150000"/>
              </a:lnSpc>
            </a:pPr>
            <a:r>
              <a:rPr lang="nn-NO" sz="1600" i="1">
                <a:latin typeface="Arial"/>
                <a:cs typeface="Arial"/>
              </a:rPr>
              <a:t>LMI_CT_REG_ALPHA_MINU</a:t>
            </a:r>
            <a:endParaRPr lang="it-IT" sz="1600" i="1">
              <a:latin typeface="Arial"/>
              <a:cs typeface="Arial"/>
            </a:endParaRPr>
          </a:p>
        </p:txBody>
      </p:sp>
      <p:sp>
        <p:nvSpPr>
          <p:cNvPr id="3" name="CasellaDiTesto 2">
            <a:extLst>
              <a:ext uri="{FF2B5EF4-FFF2-40B4-BE49-F238E27FC236}">
                <a16:creationId xmlns:a16="http://schemas.microsoft.com/office/drawing/2014/main" id="{BA326248-A6EC-F16E-94B1-316A4EB59BF7}"/>
              </a:ext>
            </a:extLst>
          </p:cNvPr>
          <p:cNvSpPr txBox="1"/>
          <p:nvPr/>
        </p:nvSpPr>
        <p:spPr>
          <a:xfrm>
            <a:off x="5378212" y="5607937"/>
            <a:ext cx="7162305" cy="496996"/>
          </a:xfrm>
          <a:prstGeom prst="rect">
            <a:avLst/>
          </a:prstGeom>
          <a:noFill/>
        </p:spPr>
        <p:txBody>
          <a:bodyPr wrap="square">
            <a:spAutoFit/>
          </a:bodyPr>
          <a:lstStyle/>
          <a:p>
            <a:pPr>
              <a:lnSpc>
                <a:spcPct val="150000"/>
              </a:lnSpc>
            </a:pPr>
            <a:r>
              <a:rPr lang="it-IT" sz="2000" b="1" i="1">
                <a:latin typeface="Arial"/>
                <a:cs typeface="Arial"/>
              </a:rPr>
              <a:t>*</a:t>
            </a:r>
            <a:r>
              <a:rPr lang="it-IT" sz="1600" i="1">
                <a:latin typeface="Arial"/>
                <a:cs typeface="Arial"/>
              </a:rPr>
              <a:t> </a:t>
            </a:r>
            <a:r>
              <a:rPr lang="it-IT" sz="1400" i="1" err="1">
                <a:latin typeface="Arial"/>
                <a:cs typeface="Arial"/>
              </a:rPr>
              <a:t>Later</a:t>
            </a:r>
            <a:r>
              <a:rPr lang="it-IT" sz="1400" i="1">
                <a:latin typeface="Arial"/>
                <a:cs typeface="Arial"/>
              </a:rPr>
              <a:t> </a:t>
            </a:r>
            <a:r>
              <a:rPr lang="it-IT" sz="1400" i="1" err="1">
                <a:latin typeface="Arial"/>
                <a:cs typeface="Arial"/>
              </a:rPr>
              <a:t>referred</a:t>
            </a:r>
            <a:r>
              <a:rPr lang="it-IT" sz="1400" i="1">
                <a:latin typeface="Arial"/>
                <a:cs typeface="Arial"/>
              </a:rPr>
              <a:t> to </a:t>
            </a:r>
            <a:r>
              <a:rPr lang="it-IT" sz="1400" i="1" err="1">
                <a:latin typeface="Arial"/>
                <a:cs typeface="Arial"/>
              </a:rPr>
              <a:t>as</a:t>
            </a:r>
            <a:r>
              <a:rPr lang="it-IT" sz="1400" i="1">
                <a:latin typeface="Arial"/>
                <a:cs typeface="Arial"/>
              </a:rPr>
              <a:t> «Multi-</a:t>
            </a:r>
            <a:r>
              <a:rPr lang="it-IT" sz="1400" i="1" err="1">
                <a:latin typeface="Arial"/>
                <a:cs typeface="Arial"/>
              </a:rPr>
              <a:t>Objective</a:t>
            </a:r>
            <a:r>
              <a:rPr lang="it-IT" sz="1400" i="1">
                <a:latin typeface="Arial"/>
                <a:cs typeface="Arial"/>
              </a:rPr>
              <a:t> LMI»</a:t>
            </a:r>
          </a:p>
        </p:txBody>
      </p:sp>
      <p:sp>
        <p:nvSpPr>
          <p:cNvPr id="6" name="CasellaDiTesto 5">
            <a:extLst>
              <a:ext uri="{FF2B5EF4-FFF2-40B4-BE49-F238E27FC236}">
                <a16:creationId xmlns:a16="http://schemas.microsoft.com/office/drawing/2014/main" id="{CD1E9C36-D34F-9E97-44F8-8AE862F53712}"/>
              </a:ext>
            </a:extLst>
          </p:cNvPr>
          <p:cNvSpPr txBox="1"/>
          <p:nvPr/>
        </p:nvSpPr>
        <p:spPr>
          <a:xfrm>
            <a:off x="7316399" y="3649545"/>
            <a:ext cx="355838" cy="496996"/>
          </a:xfrm>
          <a:prstGeom prst="rect">
            <a:avLst/>
          </a:prstGeom>
          <a:noFill/>
        </p:spPr>
        <p:txBody>
          <a:bodyPr wrap="square">
            <a:spAutoFit/>
          </a:bodyPr>
          <a:lstStyle/>
          <a:p>
            <a:pPr>
              <a:lnSpc>
                <a:spcPct val="150000"/>
              </a:lnSpc>
            </a:pPr>
            <a:r>
              <a:rPr lang="it-IT" sz="2000" b="1" i="1">
                <a:latin typeface="Arial"/>
                <a:cs typeface="Arial"/>
              </a:rPr>
              <a:t>*</a:t>
            </a:r>
            <a:endParaRPr lang="it-IT" sz="1400" i="1">
              <a:latin typeface="Arial"/>
              <a:cs typeface="Arial"/>
            </a:endParaRPr>
          </a:p>
        </p:txBody>
      </p:sp>
    </p:spTree>
    <p:extLst>
      <p:ext uri="{BB962C8B-B14F-4D97-AF65-F5344CB8AC3E}">
        <p14:creationId xmlns:p14="http://schemas.microsoft.com/office/powerpoint/2010/main" val="1956754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err="1"/>
              <a:t>Stabilizing</a:t>
            </a:r>
            <a:r>
              <a:rPr lang="it-IT"/>
              <a:t> LMI</a:t>
            </a:r>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a:extLst>
              <a:ext uri="{FF2B5EF4-FFF2-40B4-BE49-F238E27FC236}">
                <a16:creationId xmlns:a16="http://schemas.microsoft.com/office/drawing/2014/main" id="{5AB830A3-220F-FD24-F715-C249CDDD6EFC}"/>
              </a:ext>
            </a:extLst>
          </p:cNvPr>
          <p:cNvGrpSpPr/>
          <p:nvPr/>
        </p:nvGrpSpPr>
        <p:grpSpPr>
          <a:xfrm>
            <a:off x="309996" y="1440000"/>
            <a:ext cx="5165701" cy="2757660"/>
            <a:chOff x="503388" y="1961566"/>
            <a:chExt cx="5165701" cy="2757660"/>
          </a:xfrm>
        </p:grpSpPr>
        <p:sp>
          <p:nvSpPr>
            <p:cNvPr id="5" name="CasellaDiTesto 4">
              <a:extLst>
                <a:ext uri="{FF2B5EF4-FFF2-40B4-BE49-F238E27FC236}">
                  <a16:creationId xmlns:a16="http://schemas.microsoft.com/office/drawing/2014/main" id="{5E0D1A8D-E723-D496-0718-A458FAF46CA5}"/>
                </a:ext>
              </a:extLst>
            </p:cNvPr>
            <p:cNvSpPr txBox="1"/>
            <p:nvPr/>
          </p:nvSpPr>
          <p:spPr>
            <a:xfrm>
              <a:off x="553392" y="1961566"/>
              <a:ext cx="5115697" cy="584775"/>
            </a:xfrm>
            <a:prstGeom prst="rect">
              <a:avLst/>
            </a:prstGeom>
            <a:noFill/>
          </p:spPr>
          <p:txBody>
            <a:bodyPr wrap="square" rtlCol="0">
              <a:spAutoFit/>
            </a:bodyPr>
            <a:lstStyle/>
            <a:p>
              <a:r>
                <a:rPr lang="en-US" sz="1600" dirty="0">
                  <a:latin typeface="Arial"/>
                  <a:cs typeface="Arial"/>
                </a:rPr>
                <a:t>The stabilizing LMI implements the following constraint:</a:t>
              </a:r>
            </a:p>
          </p:txBody>
        </p:sp>
        <p:pic>
          <p:nvPicPr>
            <p:cNvPr id="7" name="Immagine 6">
              <a:extLst>
                <a:ext uri="{FF2B5EF4-FFF2-40B4-BE49-F238E27FC236}">
                  <a16:creationId xmlns:a16="http://schemas.microsoft.com/office/drawing/2014/main" id="{66BB2BBA-05CF-BFB6-F636-BB3908EB061D}"/>
                </a:ext>
              </a:extLst>
            </p:cNvPr>
            <p:cNvPicPr>
              <a:picLocks noChangeAspect="1"/>
            </p:cNvPicPr>
            <p:nvPr/>
          </p:nvPicPr>
          <p:blipFill>
            <a:blip r:embed="rId3"/>
            <a:stretch>
              <a:fillRect/>
            </a:stretch>
          </p:blipFill>
          <p:spPr>
            <a:xfrm>
              <a:off x="503388" y="2740362"/>
              <a:ext cx="5165701" cy="216319"/>
            </a:xfrm>
            <a:prstGeom prst="rect">
              <a:avLst/>
            </a:prstGeom>
          </p:spPr>
        </p:pic>
        <mc:AlternateContent xmlns:mc="http://schemas.openxmlformats.org/markup-compatibility/2006" xmlns:a14="http://schemas.microsoft.com/office/drawing/2010/main">
          <mc:Choice Requires="a14">
            <p:sp>
              <p:nvSpPr>
                <p:cNvPr id="9" name="CasellaDiTesto 8">
                  <a:extLst>
                    <a:ext uri="{FF2B5EF4-FFF2-40B4-BE49-F238E27FC236}">
                      <a16:creationId xmlns:a16="http://schemas.microsoft.com/office/drawing/2014/main" id="{456AD06E-4BA1-D598-343D-CCC3C1898A70}"/>
                    </a:ext>
                  </a:extLst>
                </p:cNvPr>
                <p:cNvSpPr txBox="1"/>
                <p:nvPr/>
              </p:nvSpPr>
              <p:spPr>
                <a:xfrm>
                  <a:off x="553392" y="3149566"/>
                  <a:ext cx="5115697" cy="1569660"/>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to place all eigenvalues of the system in the corresponding stability region.</a:t>
                  </a:r>
                </a:p>
                <a:p>
                  <a:r>
                    <a:rPr lang="en-US" sz="1600" dirty="0">
                      <a:latin typeface="Arial" panose="020B0604020202020204" pitchFamily="34" charset="0"/>
                      <a:cs typeface="Arial" panose="020B0604020202020204" pitchFamily="34" charset="0"/>
                    </a:rPr>
                    <a:t>Acting on the system leads to a </a:t>
                  </a:r>
                  <a:r>
                    <a:rPr lang="en-US" sz="1600" b="1" dirty="0">
                      <a:latin typeface="Arial" panose="020B0604020202020204" pitchFamily="34" charset="0"/>
                      <a:cs typeface="Arial" panose="020B0604020202020204" pitchFamily="34" charset="0"/>
                    </a:rPr>
                    <a:t>worse response</a:t>
                  </a:r>
                  <a:r>
                    <a:rPr lang="en-US" sz="1600" dirty="0">
                      <a:latin typeface="Arial" panose="020B0604020202020204" pitchFamily="34" charset="0"/>
                      <a:cs typeface="Arial" panose="020B0604020202020204" pitchFamily="34" charset="0"/>
                    </a:rPr>
                    <a:t> of the state that is displayed, </a:t>
                  </a:r>
                  <a:r>
                    <a:rPr lang="en-US" sz="1600" b="1" dirty="0">
                      <a:latin typeface="Arial" panose="020B0604020202020204" pitchFamily="34" charset="0"/>
                      <a:cs typeface="Arial" panose="020B0604020202020204" pitchFamily="34" charset="0"/>
                    </a:rPr>
                    <a:t>but</a:t>
                  </a:r>
                  <a:r>
                    <a:rPr lang="en-US" sz="1600" dirty="0">
                      <a:latin typeface="Arial" panose="020B0604020202020204" pitchFamily="34" charset="0"/>
                      <a:cs typeface="Arial" panose="020B0604020202020204" pitchFamily="34" charset="0"/>
                    </a:rPr>
                    <a:t> now </a:t>
                  </a:r>
                  <a:r>
                    <a:rPr lang="en-US" sz="1600" b="1" dirty="0">
                      <a:latin typeface="Arial" panose="020B0604020202020204" pitchFamily="34" charset="0"/>
                      <a:cs typeface="Arial" panose="020B0604020202020204" pitchFamily="34" charset="0"/>
                    </a:rPr>
                    <a:t>asymptotic stability for all the components of </a:t>
                  </a:r>
                  <a14:m>
                    <m:oMath xmlns:m="http://schemas.openxmlformats.org/officeDocument/2006/math">
                      <m:r>
                        <a:rPr lang="it-IT" sz="1600" b="1" i="1" smtClean="0">
                          <a:latin typeface="Cambria Math" panose="02040503050406030204" pitchFamily="18" charset="0"/>
                        </a:rPr>
                        <m:t>𝒙</m:t>
                      </m:r>
                    </m:oMath>
                  </a14:m>
                  <a:r>
                    <a:rPr lang="en-US" sz="1600" dirty="0">
                      <a:latin typeface="Arial" panose="020B0604020202020204" pitchFamily="34" charset="0"/>
                      <a:cs typeface="Arial" panose="020B0604020202020204" pitchFamily="34" charset="0"/>
                    </a:rPr>
                    <a:t> is reached.</a:t>
                  </a:r>
                </a:p>
                <a:p>
                  <a:endParaRPr lang="en-US" sz="1600" dirty="0"/>
                </a:p>
              </p:txBody>
            </p:sp>
          </mc:Choice>
          <mc:Fallback xmlns="">
            <p:sp>
              <p:nvSpPr>
                <p:cNvPr id="9" name="CasellaDiTesto 8">
                  <a:extLst>
                    <a:ext uri="{FF2B5EF4-FFF2-40B4-BE49-F238E27FC236}">
                      <a16:creationId xmlns:a16="http://schemas.microsoft.com/office/drawing/2014/main" id="{456AD06E-4BA1-D598-343D-CCC3C1898A70}"/>
                    </a:ext>
                  </a:extLst>
                </p:cNvPr>
                <p:cNvSpPr txBox="1">
                  <a:spLocks noRot="1" noChangeAspect="1" noMove="1" noResize="1" noEditPoints="1" noAdjustHandles="1" noChangeArrowheads="1" noChangeShapeType="1" noTextEdit="1"/>
                </p:cNvSpPr>
                <p:nvPr/>
              </p:nvSpPr>
              <p:spPr>
                <a:xfrm>
                  <a:off x="553392" y="3149566"/>
                  <a:ext cx="5115697" cy="1569660"/>
                </a:xfrm>
                <a:prstGeom prst="rect">
                  <a:avLst/>
                </a:prstGeom>
                <a:blipFill>
                  <a:blip r:embed="rId4"/>
                  <a:stretch>
                    <a:fillRect l="-596" t="-1163"/>
                  </a:stretch>
                </a:blipFill>
              </p:spPr>
              <p:txBody>
                <a:bodyPr/>
                <a:lstStyle/>
                <a:p>
                  <a:r>
                    <a:rPr lang="en-US">
                      <a:noFill/>
                    </a:rPr>
                    <a:t> </a:t>
                  </a:r>
                </a:p>
              </p:txBody>
            </p:sp>
          </mc:Fallback>
        </mc:AlternateContent>
      </p:grpSp>
      <p:sp>
        <p:nvSpPr>
          <p:cNvPr id="14" name="CasellaDiTesto 13">
            <a:extLst>
              <a:ext uri="{FF2B5EF4-FFF2-40B4-BE49-F238E27FC236}">
                <a16:creationId xmlns:a16="http://schemas.microsoft.com/office/drawing/2014/main" id="{DC2B25A5-70AF-C5AA-9FA2-3F9359972CCF}"/>
              </a:ext>
            </a:extLst>
          </p:cNvPr>
          <p:cNvSpPr txBox="1"/>
          <p:nvPr/>
        </p:nvSpPr>
        <p:spPr>
          <a:xfrm>
            <a:off x="360000" y="4608000"/>
            <a:ext cx="5165701"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The dynamic of the states is identical in all configurations: this highlights </a:t>
            </a:r>
            <a:r>
              <a:rPr lang="en-US" sz="1600" b="1" dirty="0">
                <a:latin typeface="Arial" panose="020B0604020202020204" pitchFamily="34" charset="0"/>
                <a:cs typeface="Arial" panose="020B0604020202020204" pitchFamily="34" charset="0"/>
              </a:rPr>
              <a:t>very low coupling</a:t>
            </a:r>
            <a:r>
              <a:rPr lang="en-US" sz="1600" dirty="0">
                <a:latin typeface="Arial" panose="020B0604020202020204" pitchFamily="34" charset="0"/>
                <a:cs typeface="Arial" panose="020B0604020202020204" pitchFamily="34" charset="0"/>
              </a:rPr>
              <a:t> between the areas.</a:t>
            </a:r>
            <a:endParaRPr lang="en-US" sz="1600" dirty="0">
              <a:highlight>
                <a:srgbClr val="FF0000"/>
              </a:highlight>
              <a:latin typeface="Arial" panose="020B0604020202020204" pitchFamily="34" charset="0"/>
              <a:cs typeface="Arial" panose="020B0604020202020204" pitchFamily="34" charset="0"/>
            </a:endParaRPr>
          </a:p>
        </p:txBody>
      </p:sp>
      <p:pic>
        <p:nvPicPr>
          <p:cNvPr id="8" name="Immagine 7" descr="Immagine che contiene testo, diagramma, Piano, disegno&#10;&#10;Descrizione generata automaticamente">
            <a:extLst>
              <a:ext uri="{FF2B5EF4-FFF2-40B4-BE49-F238E27FC236}">
                <a16:creationId xmlns:a16="http://schemas.microsoft.com/office/drawing/2014/main" id="{117773DF-9DA7-FE6D-61D3-01DE03DAF400}"/>
              </a:ext>
            </a:extLst>
          </p:cNvPr>
          <p:cNvPicPr>
            <a:picLocks noChangeAspect="1"/>
          </p:cNvPicPr>
          <p:nvPr/>
        </p:nvPicPr>
        <p:blipFill rotWithShape="1">
          <a:blip r:embed="rId5"/>
          <a:srcRect l="7597" t="6369" r="6953" b="5593"/>
          <a:stretch/>
        </p:blipFill>
        <p:spPr>
          <a:xfrm>
            <a:off x="5537951" y="1457904"/>
            <a:ext cx="3163223" cy="2440515"/>
          </a:xfrm>
          <a:prstGeom prst="rect">
            <a:avLst/>
          </a:prstGeom>
        </p:spPr>
      </p:pic>
      <p:pic>
        <p:nvPicPr>
          <p:cNvPr id="11" name="Immagine 10" descr="Immagine che contiene testo, diagramma, linea, Parallelo&#10;&#10;Descrizione generata automaticamente">
            <a:extLst>
              <a:ext uri="{FF2B5EF4-FFF2-40B4-BE49-F238E27FC236}">
                <a16:creationId xmlns:a16="http://schemas.microsoft.com/office/drawing/2014/main" id="{75A15EBB-DD27-9476-A767-B8519325913E}"/>
              </a:ext>
            </a:extLst>
          </p:cNvPr>
          <p:cNvPicPr>
            <a:picLocks noChangeAspect="1"/>
          </p:cNvPicPr>
          <p:nvPr/>
        </p:nvPicPr>
        <p:blipFill rotWithShape="1">
          <a:blip r:embed="rId6"/>
          <a:srcRect t="7009" b="6290"/>
          <a:stretch/>
        </p:blipFill>
        <p:spPr>
          <a:xfrm>
            <a:off x="5583043" y="4249012"/>
            <a:ext cx="2755431" cy="1791743"/>
          </a:xfrm>
          <a:prstGeom prst="rect">
            <a:avLst/>
          </a:prstGeom>
        </p:spPr>
      </p:pic>
      <p:cxnSp>
        <p:nvCxnSpPr>
          <p:cNvPr id="16" name="Connettore 7 15">
            <a:extLst>
              <a:ext uri="{FF2B5EF4-FFF2-40B4-BE49-F238E27FC236}">
                <a16:creationId xmlns:a16="http://schemas.microsoft.com/office/drawing/2014/main" id="{A224021E-B571-A63A-EFC3-CCF6A80687F4}"/>
              </a:ext>
            </a:extLst>
          </p:cNvPr>
          <p:cNvCxnSpPr/>
          <p:nvPr/>
        </p:nvCxnSpPr>
        <p:spPr>
          <a:xfrm rot="5400000">
            <a:off x="7965021" y="3920593"/>
            <a:ext cx="289707" cy="241401"/>
          </a:xfrm>
          <a:prstGeom prst="curvedConnector3">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15275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err="1"/>
              <a:t>Stabilizing</a:t>
            </a:r>
            <a:r>
              <a:rPr lang="it-IT"/>
              <a:t> LMI</a:t>
            </a:r>
            <a:br>
              <a:rPr lang="it-IT"/>
            </a:br>
            <a:r>
              <a:rPr lang="it-IT" sz="1600" err="1"/>
              <a:t>Results</a:t>
            </a:r>
            <a:r>
              <a:rPr lang="it-IT" sz="1600"/>
              <a:t> </a:t>
            </a:r>
            <a:r>
              <a:rPr lang="it-IT" sz="1600" err="1"/>
              <a:t>Comparison</a:t>
            </a:r>
            <a:endParaRPr lang="it-IT" sz="1600"/>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9" name="CasellaDiTesto 8">
            <a:extLst>
              <a:ext uri="{FF2B5EF4-FFF2-40B4-BE49-F238E27FC236}">
                <a16:creationId xmlns:a16="http://schemas.microsoft.com/office/drawing/2014/main" id="{7A2A47E4-DAF3-A7E3-D3E7-1904233A95EC}"/>
              </a:ext>
            </a:extLst>
          </p:cNvPr>
          <p:cNvSpPr txBox="1"/>
          <p:nvPr/>
        </p:nvSpPr>
        <p:spPr>
          <a:xfrm>
            <a:off x="5400000" y="1908000"/>
            <a:ext cx="3421321" cy="160043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The dynamic of the states is </a:t>
            </a:r>
            <a:r>
              <a:rPr lang="en-US" sz="1600" b="1" dirty="0">
                <a:latin typeface="Arial" panose="020B0604020202020204" pitchFamily="34" charset="0"/>
                <a:cs typeface="Arial" panose="020B0604020202020204" pitchFamily="34" charset="0"/>
              </a:rPr>
              <a:t>much slower</a:t>
            </a:r>
            <a:r>
              <a:rPr lang="en-US" sz="1600" dirty="0">
                <a:latin typeface="Arial" panose="020B0604020202020204" pitchFamily="34" charset="0"/>
                <a:cs typeface="Arial" panose="020B0604020202020204" pitchFamily="34" charset="0"/>
              </a:rPr>
              <a:t> than before: using a stabilizing LMI the position of </a:t>
            </a:r>
            <a:r>
              <a:rPr lang="en-US" sz="1600" b="1" dirty="0">
                <a:latin typeface="Arial" panose="020B0604020202020204" pitchFamily="34" charset="0"/>
                <a:cs typeface="Arial" panose="020B0604020202020204" pitchFamily="34" charset="0"/>
              </a:rPr>
              <a:t>all</a:t>
            </a:r>
            <a:r>
              <a:rPr lang="en-US" sz="1600" dirty="0">
                <a:latin typeface="Arial" panose="020B0604020202020204" pitchFamily="34" charset="0"/>
                <a:cs typeface="Arial" panose="020B0604020202020204" pitchFamily="34" charset="0"/>
              </a:rPr>
              <a:t> the eigenvalues is changed (not only the problematic ones).</a:t>
            </a:r>
          </a:p>
          <a:p>
            <a:endParaRPr lang="en-US" dirty="0"/>
          </a:p>
        </p:txBody>
      </p:sp>
      <p:sp>
        <p:nvSpPr>
          <p:cNvPr id="10" name="CasellaDiTesto 9">
            <a:extLst>
              <a:ext uri="{FF2B5EF4-FFF2-40B4-BE49-F238E27FC236}">
                <a16:creationId xmlns:a16="http://schemas.microsoft.com/office/drawing/2014/main" id="{E6FC6D50-A39C-8517-11A3-F2C779D2F598}"/>
              </a:ext>
            </a:extLst>
          </p:cNvPr>
          <p:cNvSpPr txBox="1"/>
          <p:nvPr/>
        </p:nvSpPr>
        <p:spPr>
          <a:xfrm>
            <a:off x="2828577" y="3570406"/>
            <a:ext cx="1720754" cy="338554"/>
          </a:xfrm>
          <a:prstGeom prst="rect">
            <a:avLst/>
          </a:prstGeom>
          <a:noFill/>
        </p:spPr>
        <p:txBody>
          <a:bodyPr wrap="square" lIns="91440" tIns="45720" rIns="91440" bIns="45720" rtlCol="0" anchor="t">
            <a:spAutoFit/>
          </a:bodyPr>
          <a:lstStyle/>
          <a:p>
            <a:r>
              <a:rPr lang="en-US" sz="1600" i="1" err="1"/>
              <a:t>Eig</a:t>
            </a:r>
            <a:r>
              <a:rPr lang="en-US" sz="1600" i="1"/>
              <a:t>(A+B*K_C_CT)</a:t>
            </a:r>
            <a:endParaRPr lang="en-US" sz="1600" i="1">
              <a:cs typeface="Calibri"/>
            </a:endParaRPr>
          </a:p>
        </p:txBody>
      </p:sp>
      <p:sp>
        <p:nvSpPr>
          <p:cNvPr id="11" name="CasellaDiTesto 10">
            <a:extLst>
              <a:ext uri="{FF2B5EF4-FFF2-40B4-BE49-F238E27FC236}">
                <a16:creationId xmlns:a16="http://schemas.microsoft.com/office/drawing/2014/main" id="{82092D48-4D80-4AB2-0AC2-5F9414E28A5B}"/>
              </a:ext>
            </a:extLst>
          </p:cNvPr>
          <p:cNvSpPr txBox="1"/>
          <p:nvPr/>
        </p:nvSpPr>
        <p:spPr>
          <a:xfrm>
            <a:off x="388534" y="3553314"/>
            <a:ext cx="866273" cy="338554"/>
          </a:xfrm>
          <a:prstGeom prst="rect">
            <a:avLst/>
          </a:prstGeom>
          <a:noFill/>
        </p:spPr>
        <p:txBody>
          <a:bodyPr wrap="square" lIns="91440" tIns="45720" rIns="91440" bIns="45720" rtlCol="0" anchor="t">
            <a:spAutoFit/>
          </a:bodyPr>
          <a:lstStyle/>
          <a:p>
            <a:r>
              <a:rPr lang="en-US" sz="1600" i="1"/>
              <a:t>Eig(A)</a:t>
            </a:r>
            <a:endParaRPr lang="en-US" sz="1600" i="1">
              <a:cs typeface="Calibri"/>
            </a:endParaRPr>
          </a:p>
        </p:txBody>
      </p:sp>
      <p:pic>
        <p:nvPicPr>
          <p:cNvPr id="19" name="Immagine 18">
            <a:extLst>
              <a:ext uri="{FF2B5EF4-FFF2-40B4-BE49-F238E27FC236}">
                <a16:creationId xmlns:a16="http://schemas.microsoft.com/office/drawing/2014/main" id="{3B35784A-96AF-DB33-CAF4-618AA62C257A}"/>
              </a:ext>
            </a:extLst>
          </p:cNvPr>
          <p:cNvPicPr>
            <a:picLocks noChangeAspect="1"/>
          </p:cNvPicPr>
          <p:nvPr/>
        </p:nvPicPr>
        <p:blipFill>
          <a:blip r:embed="rId2"/>
          <a:stretch>
            <a:fillRect/>
          </a:stretch>
        </p:blipFill>
        <p:spPr>
          <a:xfrm>
            <a:off x="6705174" y="3691975"/>
            <a:ext cx="866273" cy="2143356"/>
          </a:xfrm>
          <a:prstGeom prst="rect">
            <a:avLst/>
          </a:prstGeom>
        </p:spPr>
      </p:pic>
      <p:sp>
        <p:nvSpPr>
          <p:cNvPr id="20" name="CasellaDiTesto 19">
            <a:extLst>
              <a:ext uri="{FF2B5EF4-FFF2-40B4-BE49-F238E27FC236}">
                <a16:creationId xmlns:a16="http://schemas.microsoft.com/office/drawing/2014/main" id="{66676AE0-18C0-A1A1-5D0C-15F3054D224B}"/>
              </a:ext>
            </a:extLst>
          </p:cNvPr>
          <p:cNvSpPr txBox="1"/>
          <p:nvPr/>
        </p:nvSpPr>
        <p:spPr>
          <a:xfrm>
            <a:off x="360000" y="4320000"/>
            <a:ext cx="6004224"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The resulting </a:t>
            </a:r>
            <a:r>
              <a:rPr lang="en-US" sz="1600" b="1" dirty="0">
                <a:latin typeface="Arial" panose="020B0604020202020204" pitchFamily="34" charset="0"/>
                <a:cs typeface="Arial" panose="020B0604020202020204" pitchFamily="34" charset="0"/>
              </a:rPr>
              <a:t>spectral abscissas </a:t>
            </a:r>
            <a:r>
              <a:rPr lang="en-US" sz="1600" dirty="0">
                <a:latin typeface="Arial" panose="020B0604020202020204" pitchFamily="34" charset="0"/>
                <a:cs typeface="Arial" panose="020B0604020202020204" pitchFamily="34" charset="0"/>
              </a:rPr>
              <a:t>(and later spectral radius) achieved are basically the same for all control structures:</a:t>
            </a:r>
          </a:p>
        </p:txBody>
      </p:sp>
      <p:pic>
        <p:nvPicPr>
          <p:cNvPr id="3" name="Immagine 2" descr="Immagine che contiene testo, schermata, numero, linea&#10;&#10;Descrizione generata automaticamente">
            <a:extLst>
              <a:ext uri="{FF2B5EF4-FFF2-40B4-BE49-F238E27FC236}">
                <a16:creationId xmlns:a16="http://schemas.microsoft.com/office/drawing/2014/main" id="{4A9E369E-D1E5-8F21-B19B-74184F44AFED}"/>
              </a:ext>
            </a:extLst>
          </p:cNvPr>
          <p:cNvPicPr>
            <a:picLocks noChangeAspect="1"/>
          </p:cNvPicPr>
          <p:nvPr/>
        </p:nvPicPr>
        <p:blipFill>
          <a:blip r:embed="rId3"/>
          <a:stretch>
            <a:fillRect/>
          </a:stretch>
        </p:blipFill>
        <p:spPr>
          <a:xfrm>
            <a:off x="-4172" y="1457325"/>
            <a:ext cx="2528886" cy="2000250"/>
          </a:xfrm>
          <a:prstGeom prst="rect">
            <a:avLst/>
          </a:prstGeom>
        </p:spPr>
      </p:pic>
      <p:pic>
        <p:nvPicPr>
          <p:cNvPr id="7" name="Immagine 6" descr="Immagine che contiene testo, diagramma, linea, Diagramma&#10;&#10;Descrizione generata automaticamente">
            <a:extLst>
              <a:ext uri="{FF2B5EF4-FFF2-40B4-BE49-F238E27FC236}">
                <a16:creationId xmlns:a16="http://schemas.microsoft.com/office/drawing/2014/main" id="{6BDE57E2-C68E-8E21-8AD7-C1F9B6D8AFFB}"/>
              </a:ext>
            </a:extLst>
          </p:cNvPr>
          <p:cNvPicPr>
            <a:picLocks noChangeAspect="1"/>
          </p:cNvPicPr>
          <p:nvPr/>
        </p:nvPicPr>
        <p:blipFill>
          <a:blip r:embed="rId4"/>
          <a:stretch>
            <a:fillRect/>
          </a:stretch>
        </p:blipFill>
        <p:spPr>
          <a:xfrm>
            <a:off x="2528888" y="1457325"/>
            <a:ext cx="2528887" cy="2000250"/>
          </a:xfrm>
          <a:prstGeom prst="rect">
            <a:avLst/>
          </a:prstGeom>
        </p:spPr>
      </p:pic>
    </p:spTree>
    <p:extLst>
      <p:ext uri="{BB962C8B-B14F-4D97-AF65-F5344CB8AC3E}">
        <p14:creationId xmlns:p14="http://schemas.microsoft.com/office/powerpoint/2010/main" val="3345662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9144"/>
            <a:ext cx="8581043" cy="840400"/>
          </a:xfrm>
        </p:spPr>
        <p:txBody>
          <a:bodyPr anchor="ctr"/>
          <a:lstStyle/>
          <a:p>
            <a:r>
              <a:rPr lang="it-IT"/>
              <a:t>System </a:t>
            </a:r>
            <a:r>
              <a:rPr lang="it-IT" err="1"/>
              <a:t>description</a:t>
            </a:r>
            <a:r>
              <a:rPr lang="it-IT"/>
              <a:t> and </a:t>
            </a:r>
            <a:r>
              <a:rPr lang="it-IT" err="1"/>
              <a:t>initial</a:t>
            </a:r>
            <a:r>
              <a:rPr lang="it-IT"/>
              <a:t> </a:t>
            </a:r>
            <a:r>
              <a:rPr lang="it-IT" err="1"/>
              <a:t>analisys</a:t>
            </a:r>
            <a:r>
              <a:rPr lang="it-IT"/>
              <a:t> I</a:t>
            </a:r>
          </a:p>
        </p:txBody>
      </p:sp>
      <p:sp>
        <p:nvSpPr>
          <p:cNvPr id="3" name="Segnaposto contenuto 2"/>
          <p:cNvSpPr>
            <a:spLocks noGrp="1"/>
          </p:cNvSpPr>
          <p:nvPr>
            <p:ph idx="1"/>
          </p:nvPr>
        </p:nvSpPr>
        <p:spPr>
          <a:xfrm>
            <a:off x="668216" y="1578781"/>
            <a:ext cx="8323726" cy="4525963"/>
          </a:xfrm>
        </p:spPr>
        <p:txBody>
          <a:bodyPr/>
          <a:lstStyle/>
          <a:p>
            <a:pPr algn="l"/>
            <a:endParaRPr lang="it-IT" b="0" i="0" u="none" strike="noStrike" baseline="0">
              <a:solidFill>
                <a:srgbClr val="000000"/>
              </a:solidFill>
            </a:endParaRPr>
          </a:p>
          <a:p>
            <a:pPr algn="l"/>
            <a:endParaRPr lang="it-IT"/>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A4F069F4-07D6-A6A7-BD8B-3EB1F0E076A5}"/>
                  </a:ext>
                </a:extLst>
              </p:cNvPr>
              <p:cNvSpPr txBox="1"/>
              <p:nvPr/>
            </p:nvSpPr>
            <p:spPr>
              <a:xfrm>
                <a:off x="360000" y="1440000"/>
                <a:ext cx="4320000" cy="4164666"/>
              </a:xfrm>
              <a:prstGeom prst="rect">
                <a:avLst/>
              </a:prstGeom>
              <a:noFill/>
            </p:spPr>
            <p:txBody>
              <a:bodyPr wrap="square" anchor="t" anchorCtr="0">
                <a:spAutoFit/>
              </a:bodyPr>
              <a:lstStyle/>
              <a:p>
                <a:r>
                  <a:rPr lang="en-US" sz="1600">
                    <a:latin typeface="Arial"/>
                    <a:cs typeface="Arial"/>
                  </a:rPr>
                  <a:t>A Power Network System (PNS) composed of </a:t>
                </a:r>
                <a:r>
                  <a:rPr lang="en-US" sz="1600" b="1">
                    <a:latin typeface="Arial"/>
                    <a:cs typeface="Arial"/>
                  </a:rPr>
                  <a:t>five power generation areas </a:t>
                </a:r>
                <a:r>
                  <a:rPr lang="en-US" sz="1600">
                    <a:latin typeface="Arial"/>
                    <a:cs typeface="Arial"/>
                  </a:rPr>
                  <a:t>coupled through tie-lines is analyzed. The models are linearized around an equilibrium value. The state of  each area consists of </a:t>
                </a:r>
              </a:p>
              <a:p>
                <a14:m>
                  <m:oMath xmlns:m="http://schemas.openxmlformats.org/officeDocument/2006/math">
                    <m:sSub>
                      <m:sSubPr>
                        <m:ctrlPr>
                          <a:rPr lang="it-IT" sz="1600" b="1" i="1" dirty="0">
                            <a:latin typeface="Cambria Math" panose="02040503050406030204" pitchFamily="18" charset="0"/>
                          </a:rPr>
                        </m:ctrlPr>
                      </m:sSubPr>
                      <m:e>
                        <m:r>
                          <a:rPr lang="el-GR" sz="1600" b="1" i="1" dirty="0">
                            <a:latin typeface="Cambria Math" panose="02040503050406030204" pitchFamily="18" charset="0"/>
                          </a:rPr>
                          <m:t>𝒙</m:t>
                        </m:r>
                      </m:e>
                      <m:sub>
                        <m:r>
                          <a:rPr lang="el-GR" sz="1600" b="1" i="1" dirty="0">
                            <a:latin typeface="Cambria Math" panose="02040503050406030204" pitchFamily="18" charset="0"/>
                          </a:rPr>
                          <m:t>𝒊</m:t>
                        </m:r>
                      </m:sub>
                    </m:sSub>
                    <m:r>
                      <a:rPr lang="el-GR" sz="1600" dirty="0">
                        <a:latin typeface="Cambria Math" panose="02040503050406030204" pitchFamily="18" charset="0"/>
                      </a:rPr>
                      <m:t>=</m:t>
                    </m:r>
                    <m:sSup>
                      <m:sSupPr>
                        <m:ctrlPr>
                          <a:rPr lang="el-GR" sz="1600" i="1" dirty="0">
                            <a:latin typeface="Cambria Math" panose="02040503050406030204" pitchFamily="18" charset="0"/>
                          </a:rPr>
                        </m:ctrlPr>
                      </m:sSupPr>
                      <m:e>
                        <m:d>
                          <m:dPr>
                            <m:begChr m:val="["/>
                            <m:endChr m:val="]"/>
                            <m:ctrlPr>
                              <a:rPr lang="el-GR" sz="1600" i="1" dirty="0">
                                <a:latin typeface="Cambria Math" panose="02040503050406030204" pitchFamily="18" charset="0"/>
                              </a:rPr>
                            </m:ctrlPr>
                          </m:dPr>
                          <m:e>
                            <m:r>
                              <m:rPr>
                                <m:sty m:val="p"/>
                              </m:rPr>
                              <a:rPr lang="el-GR" sz="1600" dirty="0">
                                <a:latin typeface="Cambria Math" panose="02040503050406030204" pitchFamily="18" charset="0"/>
                              </a:rPr>
                              <m:t>Δ</m:t>
                            </m:r>
                            <m:sSub>
                              <m:sSubPr>
                                <m:ctrlPr>
                                  <a:rPr lang="it-IT" sz="1600" i="1" dirty="0">
                                    <a:latin typeface="Cambria Math" panose="02040503050406030204" pitchFamily="18" charset="0"/>
                                  </a:rPr>
                                </m:ctrlPr>
                              </m:sSubPr>
                              <m:e>
                                <m:r>
                                  <a:rPr lang="el-GR" sz="1600" dirty="0">
                                    <a:latin typeface="Cambria Math" panose="02040503050406030204" pitchFamily="18" charset="0"/>
                                  </a:rPr>
                                  <m:t>𝜃</m:t>
                                </m:r>
                              </m:e>
                              <m:sub>
                                <m:r>
                                  <a:rPr lang="el-GR" sz="1600" dirty="0">
                                    <a:latin typeface="Cambria Math" panose="02040503050406030204" pitchFamily="18" charset="0"/>
                                  </a:rPr>
                                  <m:t>𝑖</m:t>
                                </m:r>
                              </m:sub>
                            </m:sSub>
                            <m:r>
                              <a:rPr lang="el-GR" sz="1600" dirty="0">
                                <a:latin typeface="Cambria Math" panose="02040503050406030204" pitchFamily="18" charset="0"/>
                              </a:rPr>
                              <m:t>, </m:t>
                            </m:r>
                            <m:r>
                              <m:rPr>
                                <m:sty m:val="p"/>
                              </m:rPr>
                              <a:rPr lang="el-GR" sz="1600" dirty="0">
                                <a:latin typeface="Cambria Math" panose="02040503050406030204" pitchFamily="18" charset="0"/>
                              </a:rPr>
                              <m:t>Δ</m:t>
                            </m:r>
                            <m:sSub>
                              <m:sSubPr>
                                <m:ctrlPr>
                                  <a:rPr lang="it-IT" sz="1600" i="1" dirty="0">
                                    <a:latin typeface="Cambria Math" panose="02040503050406030204" pitchFamily="18" charset="0"/>
                                  </a:rPr>
                                </m:ctrlPr>
                              </m:sSubPr>
                              <m:e>
                                <m:r>
                                  <a:rPr lang="el-GR" sz="1600" dirty="0">
                                    <a:latin typeface="Cambria Math" panose="02040503050406030204" pitchFamily="18" charset="0"/>
                                  </a:rPr>
                                  <m:t>𝜔</m:t>
                                </m:r>
                              </m:e>
                              <m:sub>
                                <m:r>
                                  <a:rPr lang="el-GR" sz="1600" dirty="0">
                                    <a:latin typeface="Cambria Math" panose="02040503050406030204" pitchFamily="18" charset="0"/>
                                  </a:rPr>
                                  <m:t>𝑖</m:t>
                                </m:r>
                              </m:sub>
                            </m:sSub>
                            <m:r>
                              <a:rPr lang="el-GR" sz="1600" dirty="0">
                                <a:latin typeface="Cambria Math" panose="02040503050406030204" pitchFamily="18" charset="0"/>
                              </a:rPr>
                              <m:t>, </m:t>
                            </m:r>
                            <m:r>
                              <m:rPr>
                                <m:sty m:val="p"/>
                              </m:rPr>
                              <a:rPr lang="el-GR" sz="1600" dirty="0">
                                <a:latin typeface="Cambria Math" panose="02040503050406030204" pitchFamily="18" charset="0"/>
                              </a:rPr>
                              <m:t>Δ</m:t>
                            </m:r>
                            <m:sSub>
                              <m:sSubPr>
                                <m:ctrlPr>
                                  <a:rPr lang="it-IT" sz="1600" i="1" dirty="0">
                                    <a:latin typeface="Cambria Math" panose="02040503050406030204" pitchFamily="18" charset="0"/>
                                  </a:rPr>
                                </m:ctrlPr>
                              </m:sSubPr>
                              <m:e>
                                <m:r>
                                  <a:rPr lang="el-GR" sz="1600" dirty="0">
                                    <a:latin typeface="Cambria Math" panose="02040503050406030204" pitchFamily="18" charset="0"/>
                                  </a:rPr>
                                  <m:t>𝑃</m:t>
                                </m:r>
                              </m:e>
                              <m:sub>
                                <m:r>
                                  <a:rPr lang="el-GR" sz="1600" dirty="0">
                                    <a:latin typeface="Cambria Math" panose="02040503050406030204" pitchFamily="18" charset="0"/>
                                  </a:rPr>
                                  <m:t>𝑚</m:t>
                                </m:r>
                                <m:r>
                                  <a:rPr lang="it-IT" sz="1600" dirty="0">
                                    <a:latin typeface="Cambria Math" panose="02040503050406030204" pitchFamily="18" charset="0"/>
                                  </a:rPr>
                                  <m:t>,</m:t>
                                </m:r>
                                <m:r>
                                  <a:rPr lang="it-IT" sz="1600" dirty="0">
                                    <a:latin typeface="Cambria Math" panose="02040503050406030204" pitchFamily="18" charset="0"/>
                                  </a:rPr>
                                  <m:t>𝑖</m:t>
                                </m:r>
                              </m:sub>
                            </m:sSub>
                            <m:r>
                              <a:rPr lang="el-GR" sz="1600" dirty="0">
                                <a:latin typeface="Cambria Math" panose="02040503050406030204" pitchFamily="18" charset="0"/>
                              </a:rPr>
                              <m:t>, </m:t>
                            </m:r>
                            <m:r>
                              <m:rPr>
                                <m:sty m:val="p"/>
                              </m:rPr>
                              <a:rPr lang="el-GR" sz="1600" dirty="0">
                                <a:latin typeface="Cambria Math" panose="02040503050406030204" pitchFamily="18" charset="0"/>
                              </a:rPr>
                              <m:t>Δ</m:t>
                            </m:r>
                            <m:sSub>
                              <m:sSubPr>
                                <m:ctrlPr>
                                  <a:rPr lang="it-IT" sz="1600" i="1" dirty="0">
                                    <a:latin typeface="Cambria Math" panose="02040503050406030204" pitchFamily="18" charset="0"/>
                                  </a:rPr>
                                </m:ctrlPr>
                              </m:sSubPr>
                              <m:e>
                                <m:r>
                                  <a:rPr lang="el-GR" sz="1600" dirty="0">
                                    <a:latin typeface="Cambria Math" panose="02040503050406030204" pitchFamily="18" charset="0"/>
                                  </a:rPr>
                                  <m:t>𝑃</m:t>
                                </m:r>
                              </m:e>
                              <m:sub>
                                <m:r>
                                  <a:rPr lang="el-GR" sz="1600" dirty="0">
                                    <a:latin typeface="Cambria Math" panose="02040503050406030204" pitchFamily="18" charset="0"/>
                                  </a:rPr>
                                  <m:t>𝑣</m:t>
                                </m:r>
                                <m:r>
                                  <a:rPr lang="it-IT" sz="1600" dirty="0">
                                    <a:latin typeface="Cambria Math" panose="02040503050406030204" pitchFamily="18" charset="0"/>
                                  </a:rPr>
                                  <m:t>.</m:t>
                                </m:r>
                                <m:r>
                                  <a:rPr lang="it-IT" sz="1600" dirty="0">
                                    <a:latin typeface="Cambria Math" panose="02040503050406030204" pitchFamily="18" charset="0"/>
                                  </a:rPr>
                                  <m:t>𝑖</m:t>
                                </m:r>
                              </m:sub>
                            </m:sSub>
                          </m:e>
                        </m:d>
                      </m:e>
                      <m:sup>
                        <m:r>
                          <a:rPr lang="el-GR" sz="1600" dirty="0">
                            <a:latin typeface="Cambria Math" panose="02040503050406030204" pitchFamily="18" charset="0"/>
                          </a:rPr>
                          <m:t>𝑇</m:t>
                        </m:r>
                      </m:sup>
                    </m:sSup>
                  </m:oMath>
                </a14:m>
                <a:r>
                  <a:rPr lang="it-IT" sz="1600">
                    <a:latin typeface="Arial"/>
                    <a:cs typeface="Arial"/>
                  </a:rPr>
                  <a:t>, </a:t>
                </a:r>
                <a:r>
                  <a:rPr lang="it-IT" sz="1600" err="1">
                    <a:latin typeface="Arial"/>
                    <a:cs typeface="Arial"/>
                  </a:rPr>
                  <a:t>being</a:t>
                </a:r>
                <a:r>
                  <a:rPr lang="it-IT" sz="1600">
                    <a:latin typeface="Arial"/>
                    <a:cs typeface="Arial"/>
                  </a:rPr>
                  <a:t>: </a:t>
                </a:r>
              </a:p>
              <a:p>
                <a:pPr marL="285750" indent="-285750">
                  <a:buFont typeface="Arial" panose="020B0604020202020204" pitchFamily="34" charset="0"/>
                  <a:buChar char="•"/>
                </a:pPr>
                <a14:m>
                  <m:oMath xmlns:m="http://schemas.openxmlformats.org/officeDocument/2006/math">
                    <m:r>
                      <a:rPr lang="en-US" sz="1600" b="1" i="1" dirty="0">
                        <a:latin typeface="Cambria Math" panose="02040503050406030204" pitchFamily="18" charset="0"/>
                      </a:rPr>
                      <m:t>𝚫</m:t>
                    </m:r>
                    <m:sSub>
                      <m:sSubPr>
                        <m:ctrlPr>
                          <a:rPr lang="it-IT" sz="1600" b="1" i="1" dirty="0">
                            <a:latin typeface="Cambria Math" panose="02040503050406030204" pitchFamily="18" charset="0"/>
                          </a:rPr>
                        </m:ctrlPr>
                      </m:sSubPr>
                      <m:e>
                        <m:r>
                          <a:rPr lang="en-US" sz="1600" b="1" i="1" dirty="0">
                            <a:latin typeface="Cambria Math" panose="02040503050406030204" pitchFamily="18" charset="0"/>
                          </a:rPr>
                          <m:t>𝜽</m:t>
                        </m:r>
                      </m:e>
                      <m:sub>
                        <m:r>
                          <a:rPr lang="en-US" sz="1600" b="1" i="1" dirty="0">
                            <a:latin typeface="Cambria Math" panose="02040503050406030204" pitchFamily="18" charset="0"/>
                          </a:rPr>
                          <m:t>𝒊</m:t>
                        </m:r>
                      </m:sub>
                    </m:sSub>
                  </m:oMath>
                </a14:m>
                <a:r>
                  <a:rPr lang="en-US" sz="1600">
                    <a:latin typeface="Arial"/>
                    <a:cs typeface="Arial"/>
                  </a:rPr>
                  <a:t>: Deviation of the angular displacement of the rotor with respect to the stationary reference axis on the stator. </a:t>
                </a:r>
              </a:p>
              <a:p>
                <a:pPr marL="285750" indent="-285750">
                  <a:buFont typeface="Arial" panose="020B0604020202020204" pitchFamily="34" charset="0"/>
                  <a:buChar char="•"/>
                </a:pPr>
                <a14:m>
                  <m:oMath xmlns:m="http://schemas.openxmlformats.org/officeDocument/2006/math">
                    <m:r>
                      <a:rPr lang="en-US" sz="1600" b="1" i="1" dirty="0">
                        <a:latin typeface="Cambria Math" panose="02040503050406030204" pitchFamily="18" charset="0"/>
                      </a:rPr>
                      <m:t>𝚫</m:t>
                    </m:r>
                    <m:sSub>
                      <m:sSubPr>
                        <m:ctrlPr>
                          <a:rPr lang="it-IT" sz="1600" b="1" i="1" dirty="0">
                            <a:latin typeface="Cambria Math" panose="02040503050406030204" pitchFamily="18" charset="0"/>
                          </a:rPr>
                        </m:ctrlPr>
                      </m:sSubPr>
                      <m:e>
                        <m:r>
                          <a:rPr lang="en-US" sz="1600" b="1" i="1" dirty="0">
                            <a:latin typeface="Cambria Math" panose="02040503050406030204" pitchFamily="18" charset="0"/>
                          </a:rPr>
                          <m:t>𝝎</m:t>
                        </m:r>
                      </m:e>
                      <m:sub>
                        <m:r>
                          <a:rPr lang="en-US" sz="1600" b="1" i="1" dirty="0">
                            <a:latin typeface="Cambria Math" panose="02040503050406030204" pitchFamily="18" charset="0"/>
                          </a:rPr>
                          <m:t>𝒊</m:t>
                        </m:r>
                      </m:sub>
                    </m:sSub>
                  </m:oMath>
                </a14:m>
                <a:r>
                  <a:rPr lang="en-US" sz="1600">
                    <a:latin typeface="Arial"/>
                    <a:cs typeface="Arial"/>
                  </a:rPr>
                  <a:t>: Speed deviation of the rotating mass from the nominal value. </a:t>
                </a:r>
              </a:p>
              <a:p>
                <a:pPr marL="285750" indent="-285750">
                  <a:buFont typeface="Arial" panose="020B0604020202020204" pitchFamily="34" charset="0"/>
                  <a:buChar char="•"/>
                </a:pPr>
                <a14:m>
                  <m:oMath xmlns:m="http://schemas.openxmlformats.org/officeDocument/2006/math">
                    <m:r>
                      <a:rPr lang="en-US" sz="1600" b="1" i="1" dirty="0">
                        <a:latin typeface="Cambria Math" panose="02040503050406030204" pitchFamily="18" charset="0"/>
                      </a:rPr>
                      <m:t>𝚫</m:t>
                    </m:r>
                    <m:sSub>
                      <m:sSubPr>
                        <m:ctrlPr>
                          <a:rPr lang="it-IT" sz="1600" b="1" i="1" dirty="0">
                            <a:latin typeface="Cambria Math" panose="02040503050406030204" pitchFamily="18" charset="0"/>
                          </a:rPr>
                        </m:ctrlPr>
                      </m:sSubPr>
                      <m:e>
                        <m:r>
                          <a:rPr lang="en-US" sz="1600" b="1" i="1" dirty="0">
                            <a:latin typeface="Cambria Math" panose="02040503050406030204" pitchFamily="18" charset="0"/>
                          </a:rPr>
                          <m:t>𝑷</m:t>
                        </m:r>
                      </m:e>
                      <m:sub>
                        <m:r>
                          <a:rPr lang="en-US" sz="1600" b="1" i="1" dirty="0">
                            <a:latin typeface="Cambria Math" panose="02040503050406030204" pitchFamily="18" charset="0"/>
                          </a:rPr>
                          <m:t>𝐦</m:t>
                        </m:r>
                        <m:r>
                          <a:rPr lang="it-IT" sz="1600" b="1" dirty="0">
                            <a:latin typeface="Cambria Math" panose="02040503050406030204" pitchFamily="18" charset="0"/>
                          </a:rPr>
                          <m:t>,</m:t>
                        </m:r>
                        <m:r>
                          <a:rPr lang="it-IT" sz="1600" b="1" i="1" dirty="0">
                            <a:latin typeface="Cambria Math" panose="02040503050406030204" pitchFamily="18" charset="0"/>
                          </a:rPr>
                          <m:t>𝒊</m:t>
                        </m:r>
                      </m:sub>
                    </m:sSub>
                  </m:oMath>
                </a14:m>
                <a:r>
                  <a:rPr lang="en-US" sz="1600">
                    <a:latin typeface="Arial"/>
                    <a:cs typeface="Arial"/>
                  </a:rPr>
                  <a:t>: Deviation of the mechanical power from the nominal value (</a:t>
                </a:r>
                <a:r>
                  <a:rPr lang="en-US" sz="1600" err="1">
                    <a:latin typeface="Arial"/>
                    <a:cs typeface="Arial"/>
                  </a:rPr>
                  <a:t>p.u</a:t>
                </a:r>
                <a:r>
                  <a:rPr lang="en-US" sz="1600">
                    <a:latin typeface="Arial"/>
                    <a:cs typeface="Arial"/>
                  </a:rPr>
                  <a:t>.). </a:t>
                </a:r>
              </a:p>
              <a:p>
                <a:pPr marL="285750" indent="-285750">
                  <a:buFont typeface="Arial" panose="020B0604020202020204" pitchFamily="34" charset="0"/>
                  <a:buChar char="•"/>
                </a:pPr>
                <a:r>
                  <a:rPr lang="en-US" sz="1600">
                    <a:latin typeface="Arial"/>
                    <a:cs typeface="Arial"/>
                  </a:rPr>
                  <a:t> </a:t>
                </a:r>
                <a14:m>
                  <m:oMath xmlns:m="http://schemas.openxmlformats.org/officeDocument/2006/math">
                    <m:r>
                      <a:rPr lang="en-US" sz="1600" b="1" i="1" dirty="0">
                        <a:latin typeface="Cambria Math" panose="02040503050406030204" pitchFamily="18" charset="0"/>
                      </a:rPr>
                      <m:t>𝚫</m:t>
                    </m:r>
                    <m:sSub>
                      <m:sSubPr>
                        <m:ctrlPr>
                          <a:rPr lang="it-IT" sz="1600" b="1" i="1" dirty="0">
                            <a:latin typeface="Cambria Math" panose="02040503050406030204" pitchFamily="18" charset="0"/>
                          </a:rPr>
                        </m:ctrlPr>
                      </m:sSubPr>
                      <m:e>
                        <m:r>
                          <a:rPr lang="en-US" sz="1600" b="1" i="1" dirty="0">
                            <a:latin typeface="Cambria Math" panose="02040503050406030204" pitchFamily="18" charset="0"/>
                          </a:rPr>
                          <m:t>𝑷</m:t>
                        </m:r>
                      </m:e>
                      <m:sub>
                        <m:r>
                          <a:rPr lang="en-US" sz="1600" b="1" i="1" dirty="0">
                            <a:latin typeface="Cambria Math" panose="02040503050406030204" pitchFamily="18" charset="0"/>
                          </a:rPr>
                          <m:t>𝐯</m:t>
                        </m:r>
                        <m:r>
                          <a:rPr lang="it-IT" sz="1600" b="1" dirty="0">
                            <a:latin typeface="Cambria Math" panose="02040503050406030204" pitchFamily="18" charset="0"/>
                          </a:rPr>
                          <m:t>,</m:t>
                        </m:r>
                        <m:r>
                          <a:rPr lang="it-IT" sz="1600" b="1" i="1" dirty="0">
                            <a:latin typeface="Cambria Math" panose="02040503050406030204" pitchFamily="18" charset="0"/>
                          </a:rPr>
                          <m:t>𝒊</m:t>
                        </m:r>
                      </m:sub>
                    </m:sSub>
                  </m:oMath>
                </a14:m>
                <a:r>
                  <a:rPr lang="en-US" sz="1600">
                    <a:latin typeface="Arial"/>
                    <a:cs typeface="Arial"/>
                  </a:rPr>
                  <a:t>: Deviation of the steam valve position from the nominal value (</a:t>
                </a:r>
                <a:r>
                  <a:rPr lang="en-US" sz="1600" err="1">
                    <a:latin typeface="Arial"/>
                    <a:cs typeface="Arial"/>
                  </a:rPr>
                  <a:t>p.u</a:t>
                </a:r>
                <a:r>
                  <a:rPr lang="en-US" sz="1600">
                    <a:latin typeface="Arial"/>
                    <a:cs typeface="Arial"/>
                  </a:rPr>
                  <a:t>.). </a:t>
                </a:r>
              </a:p>
              <a:p>
                <a:endParaRPr lang="en-US" sz="1800" b="0" i="0" u="none" strike="noStrike" baseline="0">
                  <a:solidFill>
                    <a:srgbClr val="000000"/>
                  </a:solidFill>
                  <a:latin typeface="Arial" panose="020B0604020202020204" pitchFamily="34" charset="0"/>
                  <a:cs typeface="Arial" panose="020B0604020202020204" pitchFamily="34" charset="0"/>
                </a:endParaRPr>
              </a:p>
            </p:txBody>
          </p:sp>
        </mc:Choice>
        <mc:Fallback xmlns="">
          <p:sp>
            <p:nvSpPr>
              <p:cNvPr id="6" name="CasellaDiTesto 5">
                <a:extLst>
                  <a:ext uri="{FF2B5EF4-FFF2-40B4-BE49-F238E27FC236}">
                    <a16:creationId xmlns:a16="http://schemas.microsoft.com/office/drawing/2014/main" id="{A4F069F4-07D6-A6A7-BD8B-3EB1F0E076A5}"/>
                  </a:ext>
                </a:extLst>
              </p:cNvPr>
              <p:cNvSpPr txBox="1">
                <a:spLocks noRot="1" noChangeAspect="1" noMove="1" noResize="1" noEditPoints="1" noAdjustHandles="1" noChangeArrowheads="1" noChangeShapeType="1" noTextEdit="1"/>
              </p:cNvSpPr>
              <p:nvPr/>
            </p:nvSpPr>
            <p:spPr>
              <a:xfrm>
                <a:off x="360000" y="1440000"/>
                <a:ext cx="4320000" cy="4164666"/>
              </a:xfrm>
              <a:prstGeom prst="rect">
                <a:avLst/>
              </a:prstGeom>
              <a:blipFill>
                <a:blip r:embed="rId2"/>
                <a:stretch>
                  <a:fillRect l="-705" t="-439" r="-1834"/>
                </a:stretch>
              </a:blipFill>
            </p:spPr>
            <p:txBody>
              <a:bodyPr/>
              <a:lstStyle/>
              <a:p>
                <a:r>
                  <a:rPr lang="en-US">
                    <a:noFill/>
                  </a:rPr>
                  <a:t> </a:t>
                </a:r>
              </a:p>
            </p:txBody>
          </p:sp>
        </mc:Fallback>
      </mc:AlternateContent>
      <p:pic>
        <p:nvPicPr>
          <p:cNvPr id="7" name="Segnaposto contenuto 5">
            <a:extLst>
              <a:ext uri="{FF2B5EF4-FFF2-40B4-BE49-F238E27FC236}">
                <a16:creationId xmlns:a16="http://schemas.microsoft.com/office/drawing/2014/main" id="{FCDBDB3B-49F6-3CEB-160E-7E5C073EB704}"/>
              </a:ext>
            </a:extLst>
          </p:cNvPr>
          <p:cNvPicPr>
            <a:picLocks noChangeAspect="1"/>
          </p:cNvPicPr>
          <p:nvPr/>
        </p:nvPicPr>
        <p:blipFill>
          <a:blip r:embed="rId3"/>
          <a:stretch>
            <a:fillRect/>
          </a:stretch>
        </p:blipFill>
        <p:spPr>
          <a:xfrm>
            <a:off x="4745400" y="1578781"/>
            <a:ext cx="4038600" cy="3927036"/>
          </a:xfrm>
          <a:prstGeom prst="rect">
            <a:avLst/>
          </a:prstGeom>
          <a:noFill/>
        </p:spPr>
      </p:pic>
    </p:spTree>
    <p:extLst>
      <p:ext uri="{BB962C8B-B14F-4D97-AF65-F5344CB8AC3E}">
        <p14:creationId xmlns:p14="http://schemas.microsoft.com/office/powerpoint/2010/main" val="7260095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err="1"/>
              <a:t>Stabilizing</a:t>
            </a:r>
            <a:r>
              <a:rPr lang="it-IT"/>
              <a:t> LMI</a:t>
            </a:r>
            <a:br>
              <a:rPr lang="it-IT"/>
            </a:br>
            <a:r>
              <a:rPr lang="it-IT" sz="1600"/>
              <a:t>Discrete Time</a:t>
            </a:r>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E9CD2411-9E25-512C-3A08-700D01F9F36E}"/>
              </a:ext>
            </a:extLst>
          </p:cNvPr>
          <p:cNvSpPr txBox="1"/>
          <p:nvPr/>
        </p:nvSpPr>
        <p:spPr>
          <a:xfrm>
            <a:off x="360000" y="1440000"/>
            <a:ext cx="4658041"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As expected, the </a:t>
            </a:r>
            <a:r>
              <a:rPr lang="en-US" sz="1600" b="1" dirty="0">
                <a:latin typeface="Arial" panose="020B0604020202020204" pitchFamily="34" charset="0"/>
                <a:cs typeface="Arial" panose="020B0604020202020204" pitchFamily="34" charset="0"/>
              </a:rPr>
              <a:t>same similarities </a:t>
            </a:r>
            <a:r>
              <a:rPr lang="en-US" sz="1600" dirty="0">
                <a:latin typeface="Arial" panose="020B0604020202020204" pitchFamily="34" charset="0"/>
                <a:cs typeface="Arial" panose="020B0604020202020204" pitchFamily="34" charset="0"/>
              </a:rPr>
              <a:t>between different structures</a:t>
            </a:r>
            <a:r>
              <a:rPr lang="en-US" sz="1600" b="1"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are obtained in the discrete time  framework. </a:t>
            </a:r>
          </a:p>
        </p:txBody>
      </p:sp>
      <p:sp>
        <p:nvSpPr>
          <p:cNvPr id="10" name="CasellaDiTesto 9">
            <a:extLst>
              <a:ext uri="{FF2B5EF4-FFF2-40B4-BE49-F238E27FC236}">
                <a16:creationId xmlns:a16="http://schemas.microsoft.com/office/drawing/2014/main" id="{914F8A7B-065C-61E7-B3DE-7A64AF44C598}"/>
              </a:ext>
            </a:extLst>
          </p:cNvPr>
          <p:cNvSpPr txBox="1"/>
          <p:nvPr/>
        </p:nvSpPr>
        <p:spPr>
          <a:xfrm>
            <a:off x="360001" y="2520000"/>
            <a:ext cx="4724063" cy="1323439"/>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One can conclude the presence of very </a:t>
            </a:r>
            <a:r>
              <a:rPr lang="en-US" sz="1600" b="1" dirty="0">
                <a:latin typeface="Arial" panose="020B0604020202020204" pitchFamily="34" charset="0"/>
                <a:cs typeface="Arial" panose="020B0604020202020204" pitchFamily="34" charset="0"/>
              </a:rPr>
              <a:t>low interaction </a:t>
            </a:r>
            <a:r>
              <a:rPr lang="en-US" sz="1600" dirty="0">
                <a:latin typeface="Arial" panose="020B0604020202020204" pitchFamily="34" charset="0"/>
                <a:cs typeface="Arial" panose="020B0604020202020204" pitchFamily="34" charset="0"/>
              </a:rPr>
              <a:t>between the areas since: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changing distributed structure has little effect on performance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In general results stay the same</a:t>
            </a:r>
          </a:p>
        </p:txBody>
      </p:sp>
      <p:pic>
        <p:nvPicPr>
          <p:cNvPr id="5" name="Immagine 4" descr="Immagine che contiene testo, diagramma, Piano&#10;&#10;Descrizione generata automaticamente">
            <a:extLst>
              <a:ext uri="{FF2B5EF4-FFF2-40B4-BE49-F238E27FC236}">
                <a16:creationId xmlns:a16="http://schemas.microsoft.com/office/drawing/2014/main" id="{0B5DDB28-A1F3-54DD-0053-0523591E6837}"/>
              </a:ext>
            </a:extLst>
          </p:cNvPr>
          <p:cNvPicPr>
            <a:picLocks/>
          </p:cNvPicPr>
          <p:nvPr/>
        </p:nvPicPr>
        <p:blipFill rotWithShape="1">
          <a:blip r:embed="rId2"/>
          <a:srcRect t="4684" b="6225"/>
          <a:stretch/>
        </p:blipFill>
        <p:spPr>
          <a:xfrm>
            <a:off x="5018041" y="1840169"/>
            <a:ext cx="4104000" cy="2982765"/>
          </a:xfrm>
          <a:prstGeom prst="rect">
            <a:avLst/>
          </a:prstGeom>
        </p:spPr>
      </p:pic>
      <p:sp>
        <p:nvSpPr>
          <p:cNvPr id="16" name="CasellaDiTesto 15">
            <a:extLst>
              <a:ext uri="{FF2B5EF4-FFF2-40B4-BE49-F238E27FC236}">
                <a16:creationId xmlns:a16="http://schemas.microsoft.com/office/drawing/2014/main" id="{3826AA70-96ED-1FD9-1085-A6C5353E80D5}"/>
              </a:ext>
            </a:extLst>
          </p:cNvPr>
          <p:cNvSpPr txBox="1"/>
          <p:nvPr/>
        </p:nvSpPr>
        <p:spPr>
          <a:xfrm>
            <a:off x="360000" y="4320000"/>
            <a:ext cx="5000625"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On the other hand, connections can still be useful in </a:t>
            </a:r>
            <a:r>
              <a:rPr lang="en-US" sz="1600" b="1" dirty="0">
                <a:latin typeface="Arial" panose="020B0604020202020204" pitchFamily="34" charset="0"/>
                <a:cs typeface="Arial" panose="020B0604020202020204" pitchFamily="34" charset="0"/>
              </a:rPr>
              <a:t>non-standard cases</a:t>
            </a:r>
            <a:r>
              <a:rPr lang="en-US" sz="1600" dirty="0">
                <a:latin typeface="Arial" panose="020B0604020202020204" pitchFamily="34" charset="0"/>
                <a:cs typeface="Arial" panose="020B0604020202020204" pitchFamily="34" charset="0"/>
              </a:rPr>
              <a:t>: e.g. in presence of failures, much higher demand than expected, maintenance needs…</a:t>
            </a:r>
          </a:p>
        </p:txBody>
      </p:sp>
      <p:pic>
        <p:nvPicPr>
          <p:cNvPr id="20" name="Immagine 19" descr="Immagine che contiene testo, Carattere, bianco, Elementi grafici&#10;&#10;Descrizione generata automaticamente">
            <a:extLst>
              <a:ext uri="{FF2B5EF4-FFF2-40B4-BE49-F238E27FC236}">
                <a16:creationId xmlns:a16="http://schemas.microsoft.com/office/drawing/2014/main" id="{386847F2-F0F5-9ACE-A476-3D7F2D45FB71}"/>
              </a:ext>
            </a:extLst>
          </p:cNvPr>
          <p:cNvPicPr>
            <a:picLocks noChangeAspect="1"/>
          </p:cNvPicPr>
          <p:nvPr/>
        </p:nvPicPr>
        <p:blipFill>
          <a:blip r:embed="rId3"/>
          <a:stretch>
            <a:fillRect/>
          </a:stretch>
        </p:blipFill>
        <p:spPr>
          <a:xfrm>
            <a:off x="5521579" y="5090420"/>
            <a:ext cx="842576" cy="474339"/>
          </a:xfrm>
          <a:prstGeom prst="rect">
            <a:avLst/>
          </a:prstGeom>
        </p:spPr>
      </p:pic>
      <p:pic>
        <p:nvPicPr>
          <p:cNvPr id="22" name="Immagine 21" descr="Immagine che contiene testo, Carattere, bianco, design&#10;&#10;Descrizione generata automaticamente">
            <a:extLst>
              <a:ext uri="{FF2B5EF4-FFF2-40B4-BE49-F238E27FC236}">
                <a16:creationId xmlns:a16="http://schemas.microsoft.com/office/drawing/2014/main" id="{BDD6ADB8-6421-07DF-8256-A9C0D2A24BF2}"/>
              </a:ext>
            </a:extLst>
          </p:cNvPr>
          <p:cNvPicPr>
            <a:picLocks noChangeAspect="1"/>
          </p:cNvPicPr>
          <p:nvPr/>
        </p:nvPicPr>
        <p:blipFill>
          <a:blip r:embed="rId4"/>
          <a:stretch>
            <a:fillRect/>
          </a:stretch>
        </p:blipFill>
        <p:spPr>
          <a:xfrm>
            <a:off x="6653968" y="5090420"/>
            <a:ext cx="847882" cy="474339"/>
          </a:xfrm>
          <a:prstGeom prst="rect">
            <a:avLst/>
          </a:prstGeom>
        </p:spPr>
      </p:pic>
      <p:pic>
        <p:nvPicPr>
          <p:cNvPr id="24" name="Immagine 23" descr="Immagine che contiene Carattere, testo, bianco, design&#10;&#10;Descrizione generata automaticamente">
            <a:extLst>
              <a:ext uri="{FF2B5EF4-FFF2-40B4-BE49-F238E27FC236}">
                <a16:creationId xmlns:a16="http://schemas.microsoft.com/office/drawing/2014/main" id="{B3FD4556-F5D3-ADA6-8B22-96EBC54A6393}"/>
              </a:ext>
            </a:extLst>
          </p:cNvPr>
          <p:cNvPicPr>
            <a:picLocks noChangeAspect="1"/>
          </p:cNvPicPr>
          <p:nvPr/>
        </p:nvPicPr>
        <p:blipFill>
          <a:blip r:embed="rId5"/>
          <a:stretch>
            <a:fillRect/>
          </a:stretch>
        </p:blipFill>
        <p:spPr>
          <a:xfrm>
            <a:off x="7791663" y="5090420"/>
            <a:ext cx="847882" cy="506289"/>
          </a:xfrm>
          <a:prstGeom prst="rect">
            <a:avLst/>
          </a:prstGeom>
        </p:spPr>
      </p:pic>
    </p:spTree>
    <p:extLst>
      <p:ext uri="{BB962C8B-B14F-4D97-AF65-F5344CB8AC3E}">
        <p14:creationId xmlns:p14="http://schemas.microsoft.com/office/powerpoint/2010/main" val="34331864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1478" y="261630"/>
            <a:ext cx="8581043" cy="840400"/>
          </a:xfrm>
        </p:spPr>
        <p:txBody>
          <a:bodyPr anchor="ctr"/>
          <a:lstStyle/>
          <a:p>
            <a:r>
              <a:rPr lang="it-IT" err="1"/>
              <a:t>Multi_objective</a:t>
            </a:r>
            <a:r>
              <a:rPr lang="it-IT"/>
              <a:t> LMI</a:t>
            </a:r>
            <a:br>
              <a:rPr lang="it-IT"/>
            </a:br>
            <a:r>
              <a:rPr lang="it-IT" sz="1600" err="1"/>
              <a:t>Continuous</a:t>
            </a:r>
            <a:r>
              <a:rPr lang="it-IT" sz="1600"/>
              <a:t> Time</a:t>
            </a:r>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7B23AD53-D163-A681-47D0-45EC44C734E1}"/>
                  </a:ext>
                </a:extLst>
              </p:cNvPr>
              <p:cNvSpPr txBox="1"/>
              <p:nvPr/>
            </p:nvSpPr>
            <p:spPr>
              <a:xfrm>
                <a:off x="3850816" y="1440000"/>
                <a:ext cx="4933184" cy="1435649"/>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Implementation</a:t>
                </a:r>
                <a:r>
                  <a:rPr lang="en-US" sz="16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Put eigenvalues in a stability region delimited by        </a:t>
                </a:r>
                <a14:m>
                  <m:oMath xmlns:m="http://schemas.openxmlformats.org/officeDocument/2006/math">
                    <m:r>
                      <a:rPr lang="en-US" sz="1600" i="1" dirty="0" smtClean="0">
                        <a:latin typeface="Cambria Math" panose="02040503050406030204" pitchFamily="18" charset="0"/>
                      </a:rPr>
                      <m:t>±</m:t>
                    </m:r>
                    <m:f>
                      <m:fPr>
                        <m:ctrlPr>
                          <a:rPr lang="en-US" sz="1600" i="1" dirty="0">
                            <a:latin typeface="Cambria Math" panose="02040503050406030204" pitchFamily="18" charset="0"/>
                          </a:rPr>
                        </m:ctrlPr>
                      </m:fPr>
                      <m:num>
                        <m:r>
                          <a:rPr lang="en-US" sz="1600" i="1" dirty="0" smtClean="0">
                            <a:latin typeface="Cambria Math" panose="02040503050406030204" pitchFamily="18" charset="0"/>
                            <a:ea typeface="Cambria Math" panose="02040503050406030204" pitchFamily="18" charset="0"/>
                          </a:rPr>
                          <m:t>𝜋</m:t>
                        </m:r>
                      </m:num>
                      <m:den>
                        <m:r>
                          <a:rPr lang="en-US" sz="1600" i="1" dirty="0">
                            <a:latin typeface="Cambria Math" panose="02040503050406030204" pitchFamily="18" charset="0"/>
                          </a:rPr>
                          <m:t>6</m:t>
                        </m:r>
                      </m:den>
                    </m:f>
                  </m:oMath>
                </a14:m>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Constrain the real part to be </a:t>
                </a:r>
                <a14:m>
                  <m:oMath xmlns:m="http://schemas.openxmlformats.org/officeDocument/2006/math">
                    <m:r>
                      <a:rPr lang="en-US" sz="1600" i="1" dirty="0" smtClean="0">
                        <a:latin typeface="Cambria Math" panose="02040503050406030204" pitchFamily="18" charset="0"/>
                      </a:rPr>
                      <m:t>&lt;−</m:t>
                    </m:r>
                    <m:r>
                      <a:rPr lang="en-US" sz="1600" i="1" dirty="0" smtClean="0">
                        <a:latin typeface="Cambria Math" panose="02040503050406030204" pitchFamily="18" charset="0"/>
                        <a:ea typeface="Cambria Math" panose="02040503050406030204" pitchFamily="18" charset="0"/>
                      </a:rPr>
                      <m:t>𝛼</m:t>
                    </m:r>
                    <m:r>
                      <a:rPr lang="en-US" sz="1600" i="1" dirty="0" smtClean="0">
                        <a:latin typeface="Cambria Math" panose="02040503050406030204" pitchFamily="18" charset="0"/>
                      </a:rPr>
                      <m:t> (=−0.4)</m:t>
                    </m:r>
                  </m:oMath>
                </a14:m>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Minimize control effort</a:t>
                </a:r>
              </a:p>
            </p:txBody>
          </p:sp>
        </mc:Choice>
        <mc:Fallback xmlns="">
          <p:sp>
            <p:nvSpPr>
              <p:cNvPr id="5" name="CasellaDiTesto 4">
                <a:extLst>
                  <a:ext uri="{FF2B5EF4-FFF2-40B4-BE49-F238E27FC236}">
                    <a16:creationId xmlns:a16="http://schemas.microsoft.com/office/drawing/2014/main" id="{7B23AD53-D163-A681-47D0-45EC44C734E1}"/>
                  </a:ext>
                </a:extLst>
              </p:cNvPr>
              <p:cNvSpPr txBox="1">
                <a:spLocks noRot="1" noChangeAspect="1" noMove="1" noResize="1" noEditPoints="1" noAdjustHandles="1" noChangeArrowheads="1" noChangeShapeType="1" noTextEdit="1"/>
              </p:cNvSpPr>
              <p:nvPr/>
            </p:nvSpPr>
            <p:spPr>
              <a:xfrm>
                <a:off x="3850816" y="1440000"/>
                <a:ext cx="4933184" cy="1435649"/>
              </a:xfrm>
              <a:prstGeom prst="rect">
                <a:avLst/>
              </a:prstGeom>
              <a:blipFill>
                <a:blip r:embed="rId2"/>
                <a:stretch>
                  <a:fillRect l="-742" t="-1271" r="-7046" b="-2542"/>
                </a:stretch>
              </a:blipFill>
            </p:spPr>
            <p:txBody>
              <a:bodyPr/>
              <a:lstStyle/>
              <a:p>
                <a:r>
                  <a:rPr lang="en-US">
                    <a:noFill/>
                  </a:rPr>
                  <a:t> </a:t>
                </a:r>
              </a:p>
            </p:txBody>
          </p:sp>
        </mc:Fallback>
      </mc:AlternateContent>
      <p:sp>
        <p:nvSpPr>
          <p:cNvPr id="6" name="CasellaDiTesto 5">
            <a:extLst>
              <a:ext uri="{FF2B5EF4-FFF2-40B4-BE49-F238E27FC236}">
                <a16:creationId xmlns:a16="http://schemas.microsoft.com/office/drawing/2014/main" id="{96D46BF2-5948-4DDE-6F57-DCF97CC0C705}"/>
              </a:ext>
            </a:extLst>
          </p:cNvPr>
          <p:cNvSpPr txBox="1"/>
          <p:nvPr/>
        </p:nvSpPr>
        <p:spPr>
          <a:xfrm>
            <a:off x="360000" y="1440000"/>
            <a:ext cx="3573379" cy="135421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Goals</a:t>
            </a:r>
            <a:r>
              <a:rPr lang="en-US" sz="16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Limit oscillations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Get faster response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Still obtain feasible control action</a:t>
            </a:r>
          </a:p>
          <a:p>
            <a:endParaRPr lang="en-US" dirty="0"/>
          </a:p>
        </p:txBody>
      </p:sp>
      <p:sp>
        <p:nvSpPr>
          <p:cNvPr id="7" name="CasellaDiTesto 6">
            <a:extLst>
              <a:ext uri="{FF2B5EF4-FFF2-40B4-BE49-F238E27FC236}">
                <a16:creationId xmlns:a16="http://schemas.microsoft.com/office/drawing/2014/main" id="{93BE9ECE-B829-F515-2D13-F09E2CF8373A}"/>
              </a:ext>
            </a:extLst>
          </p:cNvPr>
          <p:cNvSpPr txBox="1"/>
          <p:nvPr/>
        </p:nvSpPr>
        <p:spPr>
          <a:xfrm>
            <a:off x="360000" y="3132000"/>
            <a:ext cx="3116179" cy="338554"/>
          </a:xfrm>
          <a:prstGeom prst="rect">
            <a:avLst/>
          </a:prstGeom>
          <a:noFill/>
        </p:spPr>
        <p:txBody>
          <a:bodyPr wrap="square" rtlCol="0">
            <a:spAutoFit/>
          </a:bodyPr>
          <a:lstStyle/>
          <a:p>
            <a:r>
              <a:rPr lang="en-US" sz="1600"/>
              <a:t>The LMI implemented is:</a:t>
            </a:r>
          </a:p>
        </p:txBody>
      </p:sp>
      <p:pic>
        <p:nvPicPr>
          <p:cNvPr id="12" name="Immagine 11" descr="Immagine che contiene testo, Carattere, algebra, schermata&#10;&#10;Descrizione generata automaticamente">
            <a:extLst>
              <a:ext uri="{FF2B5EF4-FFF2-40B4-BE49-F238E27FC236}">
                <a16:creationId xmlns:a16="http://schemas.microsoft.com/office/drawing/2014/main" id="{143CDB32-4A7A-78F9-49AD-93DCCFFA1CD0}"/>
              </a:ext>
            </a:extLst>
          </p:cNvPr>
          <p:cNvPicPr>
            <a:picLocks noChangeAspect="1"/>
          </p:cNvPicPr>
          <p:nvPr/>
        </p:nvPicPr>
        <p:blipFill>
          <a:blip r:embed="rId3"/>
          <a:stretch>
            <a:fillRect/>
          </a:stretch>
        </p:blipFill>
        <p:spPr>
          <a:xfrm>
            <a:off x="718835" y="3604135"/>
            <a:ext cx="7720413" cy="2077840"/>
          </a:xfrm>
          <a:prstGeom prst="rect">
            <a:avLst/>
          </a:prstGeom>
        </p:spPr>
      </p:pic>
      <p:pic>
        <p:nvPicPr>
          <p:cNvPr id="8" name="Immagine 7">
            <a:extLst>
              <a:ext uri="{FF2B5EF4-FFF2-40B4-BE49-F238E27FC236}">
                <a16:creationId xmlns:a16="http://schemas.microsoft.com/office/drawing/2014/main" id="{D0B5428B-C7D7-0110-1A81-99E3BC516EBA}"/>
              </a:ext>
            </a:extLst>
          </p:cNvPr>
          <p:cNvPicPr>
            <a:picLocks noChangeAspect="1"/>
          </p:cNvPicPr>
          <p:nvPr/>
        </p:nvPicPr>
        <p:blipFill>
          <a:blip r:embed="rId4"/>
          <a:stretch>
            <a:fillRect/>
          </a:stretch>
        </p:blipFill>
        <p:spPr>
          <a:xfrm>
            <a:off x="704752" y="5750743"/>
            <a:ext cx="2027510" cy="243301"/>
          </a:xfrm>
          <a:prstGeom prst="rect">
            <a:avLst/>
          </a:prstGeom>
        </p:spPr>
      </p:pic>
    </p:spTree>
    <p:extLst>
      <p:ext uri="{BB962C8B-B14F-4D97-AF65-F5344CB8AC3E}">
        <p14:creationId xmlns:p14="http://schemas.microsoft.com/office/powerpoint/2010/main" val="12559843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numCol="2" anchor="ctr"/>
          <a:lstStyle/>
          <a:p>
            <a:r>
              <a:rPr lang="it-IT" err="1"/>
              <a:t>Multi_objective</a:t>
            </a:r>
            <a:r>
              <a:rPr lang="it-IT"/>
              <a:t> LMI</a:t>
            </a:r>
            <a:br>
              <a:rPr lang="it-IT"/>
            </a:br>
            <a:r>
              <a:rPr lang="it-IT" sz="1600" err="1"/>
              <a:t>Continuous</a:t>
            </a:r>
            <a:r>
              <a:rPr lang="it-IT" sz="1600"/>
              <a:t> Time: </a:t>
            </a:r>
            <a:r>
              <a:rPr lang="it-IT" sz="1600" err="1"/>
              <a:t>Results</a:t>
            </a:r>
            <a:endParaRPr lang="it-IT" sz="1600"/>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8" name="CasellaDiTesto 7">
                <a:extLst>
                  <a:ext uri="{FF2B5EF4-FFF2-40B4-BE49-F238E27FC236}">
                    <a16:creationId xmlns:a16="http://schemas.microsoft.com/office/drawing/2014/main" id="{7E6E6014-6E3A-60A3-6823-5AE74784FF9D}"/>
                  </a:ext>
                </a:extLst>
              </p:cNvPr>
              <p:cNvSpPr txBox="1"/>
              <p:nvPr/>
            </p:nvSpPr>
            <p:spPr>
              <a:xfrm>
                <a:off x="182880" y="1421124"/>
                <a:ext cx="3951312" cy="855427"/>
              </a:xfrm>
              <a:prstGeom prst="rect">
                <a:avLst/>
              </a:prstGeom>
              <a:noFill/>
            </p:spPr>
            <p:txBody>
              <a:bodyPr wrap="square" rtlCol="0">
                <a:spAutoFit/>
              </a:bodyPr>
              <a:lstStyle/>
              <a:p>
                <a:pPr algn="l"/>
                <a:r>
                  <a:rPr lang="en-US" sz="1600" b="1" dirty="0">
                    <a:latin typeface="Arial" panose="020B0604020202020204" pitchFamily="34" charset="0"/>
                    <a:cs typeface="Arial" panose="020B0604020202020204" pitchFamily="34" charset="0"/>
                  </a:rPr>
                  <a:t>Evolution of the states </a:t>
                </a:r>
                <a14:m>
                  <m:oMath xmlns:m="http://schemas.openxmlformats.org/officeDocument/2006/math">
                    <m:r>
                      <a:rPr lang="el-GR" sz="1800" b="1" i="0" u="none" strike="noStrike" baseline="0" dirty="0" smtClean="0">
                        <a:solidFill>
                          <a:srgbClr val="000000"/>
                        </a:solidFill>
                        <a:latin typeface="Cambria Math" panose="02040503050406030204" pitchFamily="18" charset="0"/>
                      </a:rPr>
                      <m:t>𝚫</m:t>
                    </m:r>
                    <m:sSub>
                      <m:sSubPr>
                        <m:ctrlPr>
                          <a:rPr lang="it-IT" sz="1800" b="1" i="1" u="none" strike="noStrike" baseline="0" dirty="0" smtClean="0">
                            <a:solidFill>
                              <a:srgbClr val="000000"/>
                            </a:solidFill>
                            <a:latin typeface="Cambria Math" panose="02040503050406030204" pitchFamily="18" charset="0"/>
                          </a:rPr>
                        </m:ctrlPr>
                      </m:sSubPr>
                      <m:e>
                        <m:r>
                          <a:rPr lang="el-GR" sz="1800" b="1" i="1" u="none" strike="noStrike" baseline="0" dirty="0">
                            <a:solidFill>
                              <a:srgbClr val="000000"/>
                            </a:solidFill>
                            <a:latin typeface="Cambria Math" panose="02040503050406030204" pitchFamily="18" charset="0"/>
                          </a:rPr>
                          <m:t>𝝎</m:t>
                        </m:r>
                      </m:e>
                      <m:sub>
                        <m:r>
                          <a:rPr lang="el-GR" sz="1800" b="1" i="1" u="none" strike="noStrike" baseline="0" dirty="0">
                            <a:solidFill>
                              <a:srgbClr val="000000"/>
                            </a:solidFill>
                            <a:latin typeface="Cambria Math" panose="02040503050406030204" pitchFamily="18" charset="0"/>
                          </a:rPr>
                          <m:t>𝒊</m:t>
                        </m:r>
                      </m:sub>
                    </m:sSub>
                    <m:r>
                      <a:rPr lang="el-GR" sz="1800" b="0" i="1" u="none" strike="noStrike" baseline="0" dirty="0">
                        <a:solidFill>
                          <a:srgbClr val="000000"/>
                        </a:solidFill>
                        <a:latin typeface="Cambria Math" panose="02040503050406030204" pitchFamily="18" charset="0"/>
                      </a:rPr>
                      <m:t> </m:t>
                    </m:r>
                  </m:oMath>
                </a14:m>
                <a:r>
                  <a:rPr lang="en-US" sz="1600" b="0" i="0" u="none" strike="noStrike" baseline="0" dirty="0">
                    <a:solidFill>
                      <a:srgbClr val="000000"/>
                    </a:solidFill>
                    <a:latin typeface="Arial" panose="020B0604020202020204" pitchFamily="34" charset="0"/>
                    <a:cs typeface="Arial" panose="020B0604020202020204" pitchFamily="34" charset="0"/>
                  </a:rPr>
                  <a:t>in centralized, decentralized and distributed schemes.</a:t>
                </a:r>
                <a:endParaRPr lang="el-GR" sz="1800" b="0" i="0" u="none" strike="noStrike" baseline="0" dirty="0">
                  <a:solidFill>
                    <a:srgbClr val="000000"/>
                  </a:solidFill>
                  <a:latin typeface="Arial" panose="020B0604020202020204" pitchFamily="34" charset="0"/>
                  <a:cs typeface="Arial" panose="020B0604020202020204" pitchFamily="34" charset="0"/>
                </a:endParaRPr>
              </a:p>
            </p:txBody>
          </p:sp>
        </mc:Choice>
        <mc:Fallback xmlns="">
          <p:sp>
            <p:nvSpPr>
              <p:cNvPr id="8" name="CasellaDiTesto 7">
                <a:extLst>
                  <a:ext uri="{FF2B5EF4-FFF2-40B4-BE49-F238E27FC236}">
                    <a16:creationId xmlns:a16="http://schemas.microsoft.com/office/drawing/2014/main" id="{7E6E6014-6E3A-60A3-6823-5AE74784FF9D}"/>
                  </a:ext>
                </a:extLst>
              </p:cNvPr>
              <p:cNvSpPr txBox="1">
                <a:spLocks noRot="1" noChangeAspect="1" noMove="1" noResize="1" noEditPoints="1" noAdjustHandles="1" noChangeArrowheads="1" noChangeShapeType="1" noTextEdit="1"/>
              </p:cNvSpPr>
              <p:nvPr/>
            </p:nvSpPr>
            <p:spPr>
              <a:xfrm>
                <a:off x="182880" y="1421124"/>
                <a:ext cx="3951312" cy="855427"/>
              </a:xfrm>
              <a:prstGeom prst="rect">
                <a:avLst/>
              </a:prstGeom>
              <a:blipFill>
                <a:blip r:embed="rId2"/>
                <a:stretch>
                  <a:fillRect l="-772" r="-309" b="-85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CasellaDiTesto 10">
                <a:extLst>
                  <a:ext uri="{FF2B5EF4-FFF2-40B4-BE49-F238E27FC236}">
                    <a16:creationId xmlns:a16="http://schemas.microsoft.com/office/drawing/2014/main" id="{470DFB86-BCE1-6D58-3014-C31C530D8B3D}"/>
                  </a:ext>
                </a:extLst>
              </p:cNvPr>
              <p:cNvSpPr txBox="1"/>
              <p:nvPr/>
            </p:nvSpPr>
            <p:spPr>
              <a:xfrm>
                <a:off x="4579042" y="1421124"/>
                <a:ext cx="4466783" cy="584775"/>
              </a:xfrm>
              <a:prstGeom prst="rect">
                <a:avLst/>
              </a:prstGeom>
              <a:noFill/>
            </p:spPr>
            <p:txBody>
              <a:bodyPr wrap="square" rtlCol="0">
                <a:spAutoFit/>
              </a:bodyPr>
              <a:lstStyle/>
              <a:p>
                <a:pPr algn="l"/>
                <a:r>
                  <a:rPr lang="it-IT" sz="1600" b="1" i="0" u="none" strike="noStrike" baseline="0" dirty="0">
                    <a:solidFill>
                      <a:srgbClr val="000000"/>
                    </a:solidFill>
                    <a:latin typeface="Arial" panose="020B0604020202020204" pitchFamily="34" charset="0"/>
                    <a:cs typeface="Arial" panose="020B0604020202020204" pitchFamily="34" charset="0"/>
                  </a:rPr>
                  <a:t>Control action</a:t>
                </a:r>
                <a:r>
                  <a:rPr lang="it-IT" sz="1600" b="0" i="0" u="none" strike="noStrike" baseline="0" dirty="0">
                    <a:solidFill>
                      <a:srgbClr val="000000"/>
                    </a:solidFill>
                    <a:latin typeface="Arial" panose="020B0604020202020204" pitchFamily="34" charset="0"/>
                    <a:cs typeface="Arial" panose="020B0604020202020204" pitchFamily="34" charset="0"/>
                  </a:rPr>
                  <a:t>: </a:t>
                </a:r>
                <a:r>
                  <a:rPr lang="it-IT" sz="1600" b="0" i="0" u="none" strike="noStrike" baseline="0" dirty="0" err="1">
                    <a:solidFill>
                      <a:srgbClr val="000000"/>
                    </a:solidFill>
                    <a:latin typeface="Arial" panose="020B0604020202020204" pitchFamily="34" charset="0"/>
                    <a:cs typeface="Arial" panose="020B0604020202020204" pitchFamily="34" charset="0"/>
                  </a:rPr>
                  <a:t>it</a:t>
                </a:r>
                <a:r>
                  <a:rPr lang="it-IT" sz="1600" b="0" i="0" u="none" strike="noStrike" baseline="0" dirty="0">
                    <a:solidFill>
                      <a:srgbClr val="000000"/>
                    </a:solidFill>
                    <a:latin typeface="Arial" panose="020B0604020202020204" pitchFamily="34" charset="0"/>
                    <a:cs typeface="Arial" panose="020B0604020202020204" pitchFamily="34" charset="0"/>
                  </a:rPr>
                  <a:t> </a:t>
                </a:r>
                <a:r>
                  <a:rPr lang="it-IT" sz="1600" b="0" i="0" u="none" strike="noStrike" baseline="0" dirty="0" err="1">
                    <a:solidFill>
                      <a:srgbClr val="000000"/>
                    </a:solidFill>
                    <a:latin typeface="Arial" panose="020B0604020202020204" pitchFamily="34" charset="0"/>
                    <a:cs typeface="Arial" panose="020B0604020202020204" pitchFamily="34" charset="0"/>
                  </a:rPr>
                  <a:t>seems</a:t>
                </a:r>
                <a:r>
                  <a:rPr lang="it-IT" sz="1600" b="0" i="0" u="none" strike="noStrike" baseline="0" dirty="0">
                    <a:solidFill>
                      <a:srgbClr val="000000"/>
                    </a:solidFill>
                    <a:latin typeface="Arial" panose="020B0604020202020204" pitchFamily="34" charset="0"/>
                    <a:cs typeface="Arial" panose="020B0604020202020204" pitchFamily="34" charset="0"/>
                  </a:rPr>
                  <a:t> to </a:t>
                </a:r>
                <a:r>
                  <a:rPr lang="it-IT" sz="1600" b="0" i="0" u="none" strike="noStrike" baseline="0" dirty="0" err="1">
                    <a:solidFill>
                      <a:srgbClr val="000000"/>
                    </a:solidFill>
                    <a:latin typeface="Arial" panose="020B0604020202020204" pitchFamily="34" charset="0"/>
                    <a:cs typeface="Arial" panose="020B0604020202020204" pitchFamily="34" charset="0"/>
                  </a:rPr>
                  <a:t>not</a:t>
                </a:r>
                <a:r>
                  <a:rPr lang="it-IT" sz="1600" b="0" i="0" u="none" strike="noStrike" baseline="0" dirty="0">
                    <a:solidFill>
                      <a:srgbClr val="000000"/>
                    </a:solidFill>
                    <a:latin typeface="Arial" panose="020B0604020202020204" pitchFamily="34" charset="0"/>
                    <a:cs typeface="Arial" panose="020B0604020202020204" pitchFamily="34" charset="0"/>
                  </a:rPr>
                  <a:t> </a:t>
                </a:r>
                <a:r>
                  <a:rPr lang="it-IT" sz="1600" b="0" i="0" u="none" strike="noStrike" baseline="0" dirty="0" err="1">
                    <a:solidFill>
                      <a:srgbClr val="000000"/>
                    </a:solidFill>
                    <a:latin typeface="Arial" panose="020B0604020202020204" pitchFamily="34" charset="0"/>
                    <a:cs typeface="Arial" panose="020B0604020202020204" pitchFamily="34" charset="0"/>
                  </a:rPr>
                  <a:t>succeed</a:t>
                </a:r>
                <a:r>
                  <a:rPr lang="it-IT" sz="1600" b="0" i="0" u="none" strike="noStrike" baseline="0" dirty="0">
                    <a:solidFill>
                      <a:srgbClr val="000000"/>
                    </a:solidFill>
                    <a:latin typeface="Arial" panose="020B0604020202020204" pitchFamily="34" charset="0"/>
                    <a:cs typeface="Arial" panose="020B0604020202020204" pitchFamily="34" charset="0"/>
                  </a:rPr>
                  <a:t> in </a:t>
                </a:r>
                <a:r>
                  <a:rPr lang="it-IT" sz="1600" b="0" i="0" u="none" strike="noStrike" baseline="0" dirty="0" err="1">
                    <a:solidFill>
                      <a:srgbClr val="000000"/>
                    </a:solidFill>
                    <a:latin typeface="Arial" panose="020B0604020202020204" pitchFamily="34" charset="0"/>
                    <a:cs typeface="Arial" panose="020B0604020202020204" pitchFamily="34" charset="0"/>
                  </a:rPr>
                  <a:t>minimizing</a:t>
                </a:r>
                <a:r>
                  <a:rPr lang="it-IT" sz="1600" b="0" i="0" u="none" strike="noStrike" baseline="0" dirty="0">
                    <a:solidFill>
                      <a:srgbClr val="000000"/>
                    </a:solidFill>
                    <a:latin typeface="Arial" panose="020B0604020202020204" pitchFamily="34" charset="0"/>
                    <a:cs typeface="Arial" panose="020B0604020202020204" pitchFamily="34" charset="0"/>
                  </a:rPr>
                  <a:t> </a:t>
                </a:r>
                <a14:m>
                  <m:oMath xmlns:m="http://schemas.openxmlformats.org/officeDocument/2006/math">
                    <m:r>
                      <a:rPr lang="it-IT" sz="1600" b="0" i="1" u="none" strike="noStrike" baseline="0" dirty="0" smtClean="0">
                        <a:solidFill>
                          <a:srgbClr val="000000"/>
                        </a:solidFill>
                        <a:latin typeface="Cambria Math" panose="02040503050406030204" pitchFamily="18" charset="0"/>
                      </a:rPr>
                      <m:t>𝑢</m:t>
                    </m:r>
                  </m:oMath>
                </a14:m>
                <a:r>
                  <a:rPr lang="it-IT" sz="1600" b="0" i="0" u="none" strike="noStrike" baseline="0" dirty="0">
                    <a:solidFill>
                      <a:srgbClr val="000000"/>
                    </a:solidFill>
                    <a:latin typeface="Arial" panose="020B0604020202020204" pitchFamily="34" charset="0"/>
                    <a:cs typeface="Arial" panose="020B0604020202020204" pitchFamily="34" charset="0"/>
                  </a:rPr>
                  <a:t> </a:t>
                </a:r>
                <a:r>
                  <a:rPr lang="it-IT" sz="1600" dirty="0" err="1">
                    <a:solidFill>
                      <a:srgbClr val="000000"/>
                    </a:solidFill>
                    <a:latin typeface="Arial" panose="020B0604020202020204" pitchFamily="34" charset="0"/>
                    <a:cs typeface="Arial" panose="020B0604020202020204" pitchFamily="34" charset="0"/>
                  </a:rPr>
                  <a:t>at</a:t>
                </a:r>
                <a:r>
                  <a:rPr lang="it-IT" sz="1600" b="0" i="0" u="none" strike="noStrike" baseline="0" dirty="0">
                    <a:solidFill>
                      <a:srgbClr val="000000"/>
                    </a:solidFill>
                    <a:latin typeface="Arial" panose="020B0604020202020204" pitchFamily="34" charset="0"/>
                    <a:cs typeface="Arial" panose="020B0604020202020204" pitchFamily="34" charset="0"/>
                  </a:rPr>
                  <a:t> the </a:t>
                </a:r>
                <a:r>
                  <a:rPr lang="it-IT" sz="1600" b="0" i="0" u="none" strike="noStrike" baseline="0" dirty="0" err="1">
                    <a:solidFill>
                      <a:srgbClr val="000000"/>
                    </a:solidFill>
                    <a:latin typeface="Arial" panose="020B0604020202020204" pitchFamily="34" charset="0"/>
                    <a:cs typeface="Arial" panose="020B0604020202020204" pitchFamily="34" charset="0"/>
                  </a:rPr>
                  <a:t>very</a:t>
                </a:r>
                <a:r>
                  <a:rPr lang="it-IT" sz="1600" b="0" i="0" u="none" strike="noStrike" baseline="0" dirty="0">
                    <a:solidFill>
                      <a:srgbClr val="000000"/>
                    </a:solidFill>
                    <a:latin typeface="Arial" panose="020B0604020202020204" pitchFamily="34" charset="0"/>
                    <a:cs typeface="Arial" panose="020B0604020202020204" pitchFamily="34" charset="0"/>
                  </a:rPr>
                  <a:t> first instant.</a:t>
                </a:r>
                <a:endParaRPr lang="el-GR" sz="1600" b="0" i="0" u="none" strike="noStrike" baseline="0" dirty="0">
                  <a:solidFill>
                    <a:srgbClr val="000000"/>
                  </a:solidFill>
                  <a:latin typeface="Arial" panose="020B0604020202020204" pitchFamily="34" charset="0"/>
                  <a:cs typeface="Arial" panose="020B0604020202020204" pitchFamily="34" charset="0"/>
                </a:endParaRPr>
              </a:p>
            </p:txBody>
          </p:sp>
        </mc:Choice>
        <mc:Fallback xmlns="">
          <p:sp>
            <p:nvSpPr>
              <p:cNvPr id="11" name="CasellaDiTesto 10">
                <a:extLst>
                  <a:ext uri="{FF2B5EF4-FFF2-40B4-BE49-F238E27FC236}">
                    <a16:creationId xmlns:a16="http://schemas.microsoft.com/office/drawing/2014/main" id="{470DFB86-BCE1-6D58-3014-C31C530D8B3D}"/>
                  </a:ext>
                </a:extLst>
              </p:cNvPr>
              <p:cNvSpPr txBox="1">
                <a:spLocks noRot="1" noChangeAspect="1" noMove="1" noResize="1" noEditPoints="1" noAdjustHandles="1" noChangeArrowheads="1" noChangeShapeType="1" noTextEdit="1"/>
              </p:cNvSpPr>
              <p:nvPr/>
            </p:nvSpPr>
            <p:spPr>
              <a:xfrm>
                <a:off x="4579042" y="1421124"/>
                <a:ext cx="4466783" cy="584775"/>
              </a:xfrm>
              <a:prstGeom prst="rect">
                <a:avLst/>
              </a:prstGeom>
              <a:blipFill>
                <a:blip r:embed="rId3"/>
                <a:stretch>
                  <a:fillRect l="-682" t="-3125" b="-12500"/>
                </a:stretch>
              </a:blipFill>
            </p:spPr>
            <p:txBody>
              <a:bodyPr/>
              <a:lstStyle/>
              <a:p>
                <a:r>
                  <a:rPr lang="en-US">
                    <a:noFill/>
                  </a:rPr>
                  <a:t> </a:t>
                </a:r>
              </a:p>
            </p:txBody>
          </p:sp>
        </mc:Fallback>
      </mc:AlternateContent>
      <p:pic>
        <p:nvPicPr>
          <p:cNvPr id="5" name="Immagine 4" descr="Immagine che contiene testo, diagramma&#10;&#10;Descrizione generata automaticamente">
            <a:extLst>
              <a:ext uri="{FF2B5EF4-FFF2-40B4-BE49-F238E27FC236}">
                <a16:creationId xmlns:a16="http://schemas.microsoft.com/office/drawing/2014/main" id="{73AC9611-4232-EE56-10E9-E2B2D9AACDBA}"/>
              </a:ext>
            </a:extLst>
          </p:cNvPr>
          <p:cNvPicPr>
            <a:picLocks noChangeAspect="1"/>
          </p:cNvPicPr>
          <p:nvPr/>
        </p:nvPicPr>
        <p:blipFill rotWithShape="1">
          <a:blip r:embed="rId4"/>
          <a:srcRect l="8579" t="5567" r="7737" b="6563"/>
          <a:stretch/>
        </p:blipFill>
        <p:spPr>
          <a:xfrm>
            <a:off x="288520" y="2223242"/>
            <a:ext cx="3951311" cy="3111743"/>
          </a:xfrm>
          <a:prstGeom prst="rect">
            <a:avLst/>
          </a:prstGeom>
        </p:spPr>
      </p:pic>
      <p:pic>
        <p:nvPicPr>
          <p:cNvPr id="9" name="Immagine 8" descr="Immagine che contiene testo, diagramma, ricevuta&#10;&#10;Descrizione generata automaticamente">
            <a:extLst>
              <a:ext uri="{FF2B5EF4-FFF2-40B4-BE49-F238E27FC236}">
                <a16:creationId xmlns:a16="http://schemas.microsoft.com/office/drawing/2014/main" id="{28CD537D-2EFF-C352-1A38-F4BB9565FFD6}"/>
              </a:ext>
            </a:extLst>
          </p:cNvPr>
          <p:cNvPicPr>
            <a:picLocks noChangeAspect="1"/>
          </p:cNvPicPr>
          <p:nvPr/>
        </p:nvPicPr>
        <p:blipFill rotWithShape="1">
          <a:blip r:embed="rId5"/>
          <a:srcRect l="8942" t="4601" r="7119" b="7070"/>
          <a:stretch/>
        </p:blipFill>
        <p:spPr>
          <a:xfrm>
            <a:off x="4650083" y="2219892"/>
            <a:ext cx="3951312" cy="3118441"/>
          </a:xfrm>
          <a:prstGeom prst="rect">
            <a:avLst/>
          </a:prstGeom>
        </p:spPr>
      </p:pic>
      <p:pic>
        <p:nvPicPr>
          <p:cNvPr id="12" name="Immagine 11" descr="Immagine che contiene Carattere, testo, bianco, design&#10;&#10;Descrizione generata automaticamente">
            <a:extLst>
              <a:ext uri="{FF2B5EF4-FFF2-40B4-BE49-F238E27FC236}">
                <a16:creationId xmlns:a16="http://schemas.microsoft.com/office/drawing/2014/main" id="{7F1B3D71-C370-7033-CAFE-A7E9603870D0}"/>
              </a:ext>
            </a:extLst>
          </p:cNvPr>
          <p:cNvPicPr>
            <a:picLocks noChangeAspect="1"/>
          </p:cNvPicPr>
          <p:nvPr/>
        </p:nvPicPr>
        <p:blipFill>
          <a:blip r:embed="rId6"/>
          <a:stretch>
            <a:fillRect/>
          </a:stretch>
        </p:blipFill>
        <p:spPr>
          <a:xfrm>
            <a:off x="2264175" y="5408476"/>
            <a:ext cx="1152643" cy="611606"/>
          </a:xfrm>
          <a:prstGeom prst="rect">
            <a:avLst/>
          </a:prstGeom>
        </p:spPr>
      </p:pic>
      <p:pic>
        <p:nvPicPr>
          <p:cNvPr id="16" name="Immagine 15" descr="Immagine che contiene Carattere, testo, bianco, design&#10;&#10;Descrizione generata automaticamente">
            <a:extLst>
              <a:ext uri="{FF2B5EF4-FFF2-40B4-BE49-F238E27FC236}">
                <a16:creationId xmlns:a16="http://schemas.microsoft.com/office/drawing/2014/main" id="{34171560-D9F8-C87C-27DF-D13C6BCFD406}"/>
              </a:ext>
            </a:extLst>
          </p:cNvPr>
          <p:cNvPicPr>
            <a:picLocks noChangeAspect="1"/>
          </p:cNvPicPr>
          <p:nvPr/>
        </p:nvPicPr>
        <p:blipFill>
          <a:blip r:embed="rId7"/>
          <a:stretch>
            <a:fillRect/>
          </a:stretch>
        </p:blipFill>
        <p:spPr>
          <a:xfrm>
            <a:off x="3885828" y="5436427"/>
            <a:ext cx="1152643" cy="644835"/>
          </a:xfrm>
          <a:prstGeom prst="rect">
            <a:avLst/>
          </a:prstGeom>
        </p:spPr>
      </p:pic>
      <p:pic>
        <p:nvPicPr>
          <p:cNvPr id="20" name="Immagine 19" descr="Immagine che contiene Carattere, testo, bianco, design&#10;&#10;Descrizione generata automaticamente">
            <a:extLst>
              <a:ext uri="{FF2B5EF4-FFF2-40B4-BE49-F238E27FC236}">
                <a16:creationId xmlns:a16="http://schemas.microsoft.com/office/drawing/2014/main" id="{A9116BCA-A40F-5F9D-C17B-B253B5DE4CAA}"/>
              </a:ext>
            </a:extLst>
          </p:cNvPr>
          <p:cNvPicPr>
            <a:picLocks noChangeAspect="1"/>
          </p:cNvPicPr>
          <p:nvPr/>
        </p:nvPicPr>
        <p:blipFill>
          <a:blip r:embed="rId8"/>
          <a:stretch>
            <a:fillRect/>
          </a:stretch>
        </p:blipFill>
        <p:spPr>
          <a:xfrm>
            <a:off x="5507481" y="5436876"/>
            <a:ext cx="1118258" cy="644835"/>
          </a:xfrm>
          <a:prstGeom prst="rect">
            <a:avLst/>
          </a:prstGeom>
        </p:spPr>
      </p:pic>
    </p:spTree>
    <p:extLst>
      <p:ext uri="{BB962C8B-B14F-4D97-AF65-F5344CB8AC3E}">
        <p14:creationId xmlns:p14="http://schemas.microsoft.com/office/powerpoint/2010/main" val="714799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chor="ctr"/>
          <a:lstStyle/>
          <a:p>
            <a:r>
              <a:rPr lang="it-IT" err="1"/>
              <a:t>Multi_objective</a:t>
            </a:r>
            <a:r>
              <a:rPr lang="it-IT"/>
              <a:t> LMI</a:t>
            </a:r>
            <a:br>
              <a:rPr lang="it-IT"/>
            </a:br>
            <a:r>
              <a:rPr lang="it-IT" sz="1600"/>
              <a:t>Discrete Time</a:t>
            </a:r>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E942F96B-58EA-2725-9DEA-7D932B5D862E}"/>
              </a:ext>
            </a:extLst>
          </p:cNvPr>
          <p:cNvSpPr txBox="1"/>
          <p:nvPr/>
        </p:nvSpPr>
        <p:spPr>
          <a:xfrm>
            <a:off x="360000" y="1440000"/>
            <a:ext cx="4090974" cy="1077218"/>
          </a:xfrm>
          <a:prstGeom prst="rect">
            <a:avLst/>
          </a:prstGeom>
          <a:noFill/>
        </p:spPr>
        <p:txBody>
          <a:bodyPr wrap="square" rtlCol="0">
            <a:spAutoFit/>
          </a:bodyPr>
          <a:lstStyle/>
          <a:p>
            <a:r>
              <a:rPr lang="en-US" sz="1600" b="1"/>
              <a:t>Goals</a:t>
            </a:r>
            <a:r>
              <a:rPr lang="en-US" sz="1600"/>
              <a:t>:</a:t>
            </a:r>
          </a:p>
          <a:p>
            <a:pPr marL="285750" indent="-285750">
              <a:buFont typeface="Arial" panose="020B0604020202020204" pitchFamily="34" charset="0"/>
              <a:buChar char="•"/>
            </a:pPr>
            <a:r>
              <a:rPr lang="en-US" sz="1600"/>
              <a:t>Reduce oscillations and avoid sign changes</a:t>
            </a:r>
          </a:p>
          <a:p>
            <a:pPr marL="285750" indent="-285750">
              <a:buFont typeface="Arial" panose="020B0604020202020204" pitchFamily="34" charset="0"/>
              <a:buChar char="•"/>
            </a:pPr>
            <a:r>
              <a:rPr lang="en-US" sz="1600"/>
              <a:t>Obtain a feasible deviation from nominal power setpoint (i.e. the subsystem input)</a:t>
            </a:r>
          </a:p>
        </p:txBody>
      </p:sp>
      <p:sp>
        <p:nvSpPr>
          <p:cNvPr id="9" name="CasellaDiTesto 8">
            <a:extLst>
              <a:ext uri="{FF2B5EF4-FFF2-40B4-BE49-F238E27FC236}">
                <a16:creationId xmlns:a16="http://schemas.microsoft.com/office/drawing/2014/main" id="{15F28EED-0964-D9AE-2824-F9DE06B72484}"/>
              </a:ext>
            </a:extLst>
          </p:cNvPr>
          <p:cNvSpPr txBox="1"/>
          <p:nvPr/>
        </p:nvSpPr>
        <p:spPr>
          <a:xfrm>
            <a:off x="4495971" y="1463101"/>
            <a:ext cx="4373593" cy="1077218"/>
          </a:xfrm>
          <a:prstGeom prst="rect">
            <a:avLst/>
          </a:prstGeom>
          <a:noFill/>
        </p:spPr>
        <p:txBody>
          <a:bodyPr wrap="square" rtlCol="0">
            <a:spAutoFit/>
          </a:bodyPr>
          <a:lstStyle/>
          <a:p>
            <a:r>
              <a:rPr lang="en-US" sz="1600" b="1"/>
              <a:t>Implementation</a:t>
            </a:r>
            <a:r>
              <a:rPr lang="en-US" sz="1600"/>
              <a:t>:</a:t>
            </a:r>
          </a:p>
          <a:p>
            <a:pPr marL="285750" indent="-285750">
              <a:buFont typeface="Arial" panose="020B0604020202020204" pitchFamily="34" charset="0"/>
              <a:buChar char="•"/>
            </a:pPr>
            <a:r>
              <a:rPr lang="en-US" sz="1600"/>
              <a:t>Eigenvalues in a </a:t>
            </a:r>
            <a:r>
              <a:rPr lang="en-US" sz="1600" b="1"/>
              <a:t>disk</a:t>
            </a:r>
            <a:r>
              <a:rPr lang="en-US" sz="1600"/>
              <a:t> on the right half of the stable region</a:t>
            </a:r>
          </a:p>
          <a:p>
            <a:pPr marL="285750" indent="-285750">
              <a:buFont typeface="Arial" panose="020B0604020202020204" pitchFamily="34" charset="0"/>
              <a:buChar char="•"/>
            </a:pPr>
            <a:r>
              <a:rPr lang="en-US" sz="1600"/>
              <a:t>Minimization of control effort </a:t>
            </a:r>
          </a:p>
        </p:txBody>
      </p:sp>
      <p:sp>
        <p:nvSpPr>
          <p:cNvPr id="10" name="CasellaDiTesto 9">
            <a:extLst>
              <a:ext uri="{FF2B5EF4-FFF2-40B4-BE49-F238E27FC236}">
                <a16:creationId xmlns:a16="http://schemas.microsoft.com/office/drawing/2014/main" id="{A44CE694-9F99-E551-3018-E00C2637356F}"/>
              </a:ext>
            </a:extLst>
          </p:cNvPr>
          <p:cNvSpPr txBox="1">
            <a:spLocks/>
          </p:cNvSpPr>
          <p:nvPr/>
        </p:nvSpPr>
        <p:spPr>
          <a:xfrm>
            <a:off x="360000" y="3090446"/>
            <a:ext cx="3344779" cy="338554"/>
          </a:xfrm>
          <a:prstGeom prst="rect">
            <a:avLst/>
          </a:prstGeom>
          <a:noFill/>
        </p:spPr>
        <p:txBody>
          <a:bodyPr wrap="square" rtlCol="0">
            <a:spAutoFit/>
          </a:bodyPr>
          <a:lstStyle/>
          <a:p>
            <a:r>
              <a:rPr lang="en-US" sz="1600"/>
              <a:t>The LMI implemented is:</a:t>
            </a:r>
          </a:p>
        </p:txBody>
      </p:sp>
      <p:pic>
        <p:nvPicPr>
          <p:cNvPr id="12" name="Immagine 11">
            <a:extLst>
              <a:ext uri="{FF2B5EF4-FFF2-40B4-BE49-F238E27FC236}">
                <a16:creationId xmlns:a16="http://schemas.microsoft.com/office/drawing/2014/main" id="{B33215B2-3706-0A91-450D-25B0119B2CC9}"/>
              </a:ext>
            </a:extLst>
          </p:cNvPr>
          <p:cNvPicPr>
            <a:picLocks noChangeAspect="1"/>
          </p:cNvPicPr>
          <p:nvPr/>
        </p:nvPicPr>
        <p:blipFill>
          <a:blip r:embed="rId2"/>
          <a:srcRect/>
          <a:stretch/>
        </p:blipFill>
        <p:spPr>
          <a:xfrm>
            <a:off x="360000" y="3675845"/>
            <a:ext cx="8610771" cy="1714302"/>
          </a:xfrm>
          <a:prstGeom prst="rect">
            <a:avLst/>
          </a:prstGeom>
        </p:spPr>
      </p:pic>
      <p:pic>
        <p:nvPicPr>
          <p:cNvPr id="11" name="Immagine 10">
            <a:extLst>
              <a:ext uri="{FF2B5EF4-FFF2-40B4-BE49-F238E27FC236}">
                <a16:creationId xmlns:a16="http://schemas.microsoft.com/office/drawing/2014/main" id="{9503650A-EF0A-D9FC-8A74-A89D049EF7F4}"/>
              </a:ext>
            </a:extLst>
          </p:cNvPr>
          <p:cNvPicPr>
            <a:picLocks noChangeAspect="1"/>
          </p:cNvPicPr>
          <p:nvPr/>
        </p:nvPicPr>
        <p:blipFill>
          <a:blip r:embed="rId3"/>
          <a:stretch>
            <a:fillRect/>
          </a:stretch>
        </p:blipFill>
        <p:spPr>
          <a:xfrm>
            <a:off x="438827" y="5550148"/>
            <a:ext cx="2278366" cy="173687"/>
          </a:xfrm>
          <a:prstGeom prst="rect">
            <a:avLst/>
          </a:prstGeom>
        </p:spPr>
      </p:pic>
    </p:spTree>
    <p:extLst>
      <p:ext uri="{BB962C8B-B14F-4D97-AF65-F5344CB8AC3E}">
        <p14:creationId xmlns:p14="http://schemas.microsoft.com/office/powerpoint/2010/main" val="7801079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chor="ctr"/>
          <a:lstStyle/>
          <a:p>
            <a:r>
              <a:rPr lang="it-IT" err="1"/>
              <a:t>Multi_objective</a:t>
            </a:r>
            <a:r>
              <a:rPr lang="it-IT"/>
              <a:t> LMI</a:t>
            </a:r>
            <a:br>
              <a:rPr lang="it-IT"/>
            </a:br>
            <a:r>
              <a:rPr lang="it-IT" sz="1600"/>
              <a:t>Discrete Time: </a:t>
            </a:r>
            <a:r>
              <a:rPr lang="it-IT" sz="1600" err="1"/>
              <a:t>Results</a:t>
            </a:r>
            <a:endParaRPr lang="it-IT" sz="1600"/>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5" name="Immagine 4" descr="Immagine che contiene testo, diagramma, Piano, calligrafia&#10;&#10;Descrizione generata automaticamente">
            <a:extLst>
              <a:ext uri="{FF2B5EF4-FFF2-40B4-BE49-F238E27FC236}">
                <a16:creationId xmlns:a16="http://schemas.microsoft.com/office/drawing/2014/main" id="{BF8CDF24-14BA-B17A-8E0E-62724771C596}"/>
              </a:ext>
            </a:extLst>
          </p:cNvPr>
          <p:cNvPicPr>
            <a:picLocks noChangeAspect="1"/>
          </p:cNvPicPr>
          <p:nvPr/>
        </p:nvPicPr>
        <p:blipFill rotWithShape="1">
          <a:blip r:embed="rId2"/>
          <a:srcRect l="6489" t="5083" r="7094" b="7649"/>
          <a:stretch/>
        </p:blipFill>
        <p:spPr>
          <a:xfrm>
            <a:off x="183611" y="2133115"/>
            <a:ext cx="4173006" cy="3003331"/>
          </a:xfrm>
          <a:prstGeom prst="rect">
            <a:avLst/>
          </a:prstGeom>
        </p:spPr>
      </p:pic>
      <p:pic>
        <p:nvPicPr>
          <p:cNvPr id="11" name="Immagine 10" descr="Immagine che contiene testo, diagramma, disegno, Piano&#10;&#10;Descrizione generata automaticamente">
            <a:extLst>
              <a:ext uri="{FF2B5EF4-FFF2-40B4-BE49-F238E27FC236}">
                <a16:creationId xmlns:a16="http://schemas.microsoft.com/office/drawing/2014/main" id="{A91A7E6C-8900-579E-DD5B-F536E4B4778C}"/>
              </a:ext>
            </a:extLst>
          </p:cNvPr>
          <p:cNvPicPr>
            <a:picLocks noChangeAspect="1"/>
          </p:cNvPicPr>
          <p:nvPr/>
        </p:nvPicPr>
        <p:blipFill rotWithShape="1">
          <a:blip r:embed="rId3"/>
          <a:srcRect l="8950" t="5081" r="7256" b="5897"/>
          <a:stretch/>
        </p:blipFill>
        <p:spPr>
          <a:xfrm>
            <a:off x="4699551" y="2133115"/>
            <a:ext cx="4170013" cy="3091378"/>
          </a:xfrm>
          <a:prstGeom prst="rect">
            <a:avLst/>
          </a:prstGeom>
        </p:spPr>
      </p:pic>
      <mc:AlternateContent xmlns:mc="http://schemas.openxmlformats.org/markup-compatibility/2006" xmlns:a14="http://schemas.microsoft.com/office/drawing/2010/main">
        <mc:Choice Requires="a14">
          <p:sp>
            <p:nvSpPr>
              <p:cNvPr id="12" name="CasellaDiTesto 11">
                <a:extLst>
                  <a:ext uri="{FF2B5EF4-FFF2-40B4-BE49-F238E27FC236}">
                    <a16:creationId xmlns:a16="http://schemas.microsoft.com/office/drawing/2014/main" id="{9CD72A46-770A-0823-8EA5-CA03B71293BD}"/>
                  </a:ext>
                </a:extLst>
              </p:cNvPr>
              <p:cNvSpPr txBox="1"/>
              <p:nvPr/>
            </p:nvSpPr>
            <p:spPr>
              <a:xfrm>
                <a:off x="182880" y="1548340"/>
                <a:ext cx="3951312" cy="612000"/>
              </a:xfrm>
              <a:prstGeom prst="rect">
                <a:avLst/>
              </a:prstGeom>
              <a:noFill/>
            </p:spPr>
            <p:txBody>
              <a:bodyPr wrap="square" rtlCol="0">
                <a:spAutoFit/>
              </a:bodyPr>
              <a:lstStyle/>
              <a:p>
                <a:pPr algn="l"/>
                <a:r>
                  <a:rPr lang="en-US" sz="1600" b="1"/>
                  <a:t>Evolution of the states </a:t>
                </a:r>
                <a14:m>
                  <m:oMath xmlns:m="http://schemas.openxmlformats.org/officeDocument/2006/math">
                    <m:r>
                      <a:rPr lang="el-GR" sz="1800" b="1" i="0" u="none" strike="noStrike" baseline="0" dirty="0" smtClean="0">
                        <a:solidFill>
                          <a:srgbClr val="000000"/>
                        </a:solidFill>
                        <a:latin typeface="Cambria Math" panose="02040503050406030204" pitchFamily="18" charset="0"/>
                      </a:rPr>
                      <m:t>𝚫</m:t>
                    </m:r>
                    <m:sSub>
                      <m:sSubPr>
                        <m:ctrlPr>
                          <a:rPr lang="it-IT" sz="1800" b="1" i="1" u="none" strike="noStrike" baseline="0" dirty="0" smtClean="0">
                            <a:solidFill>
                              <a:srgbClr val="000000"/>
                            </a:solidFill>
                            <a:latin typeface="Cambria Math" panose="02040503050406030204" pitchFamily="18" charset="0"/>
                          </a:rPr>
                        </m:ctrlPr>
                      </m:sSubPr>
                      <m:e>
                        <m:r>
                          <a:rPr lang="el-GR" sz="1800" b="1" i="1" u="none" strike="noStrike" baseline="0" dirty="0">
                            <a:solidFill>
                              <a:srgbClr val="000000"/>
                            </a:solidFill>
                            <a:latin typeface="Cambria Math" panose="02040503050406030204" pitchFamily="18" charset="0"/>
                          </a:rPr>
                          <m:t>𝝎</m:t>
                        </m:r>
                      </m:e>
                      <m:sub>
                        <m:r>
                          <a:rPr lang="el-GR" sz="1800" b="1" i="1" u="none" strike="noStrike" baseline="0" dirty="0">
                            <a:solidFill>
                              <a:srgbClr val="000000"/>
                            </a:solidFill>
                            <a:latin typeface="Cambria Math" panose="02040503050406030204" pitchFamily="18" charset="0"/>
                          </a:rPr>
                          <m:t>𝒊</m:t>
                        </m:r>
                      </m:sub>
                    </m:sSub>
                    <m:r>
                      <a:rPr lang="el-GR" sz="1800" b="0" i="1" u="none" strike="noStrike" baseline="0" dirty="0">
                        <a:solidFill>
                          <a:srgbClr val="000000"/>
                        </a:solidFill>
                        <a:latin typeface="Cambria Math" panose="02040503050406030204" pitchFamily="18" charset="0"/>
                      </a:rPr>
                      <m:t> </m:t>
                    </m:r>
                  </m:oMath>
                </a14:m>
                <a:r>
                  <a:rPr lang="en-US" sz="1600" b="0" i="0" u="none" strike="noStrike" baseline="0">
                    <a:solidFill>
                      <a:srgbClr val="000000"/>
                    </a:solidFill>
                  </a:rPr>
                  <a:t>in centralized, decentralized and distributed schemes</a:t>
                </a:r>
                <a:endParaRPr lang="el-GR" sz="1800" b="0" i="0" u="none" strike="noStrike" baseline="0">
                  <a:solidFill>
                    <a:srgbClr val="000000"/>
                  </a:solidFill>
                </a:endParaRPr>
              </a:p>
            </p:txBody>
          </p:sp>
        </mc:Choice>
        <mc:Fallback xmlns="">
          <p:sp>
            <p:nvSpPr>
              <p:cNvPr id="12" name="CasellaDiTesto 11">
                <a:extLst>
                  <a:ext uri="{FF2B5EF4-FFF2-40B4-BE49-F238E27FC236}">
                    <a16:creationId xmlns:a16="http://schemas.microsoft.com/office/drawing/2014/main" id="{9CD72A46-770A-0823-8EA5-CA03B71293BD}"/>
                  </a:ext>
                </a:extLst>
              </p:cNvPr>
              <p:cNvSpPr txBox="1">
                <a:spLocks noRot="1" noChangeAspect="1" noMove="1" noResize="1" noEditPoints="1" noAdjustHandles="1" noChangeArrowheads="1" noChangeShapeType="1" noTextEdit="1"/>
              </p:cNvSpPr>
              <p:nvPr/>
            </p:nvSpPr>
            <p:spPr>
              <a:xfrm>
                <a:off x="182880" y="1548340"/>
                <a:ext cx="3951312" cy="612000"/>
              </a:xfrm>
              <a:prstGeom prst="rect">
                <a:avLst/>
              </a:prstGeom>
              <a:blipFill>
                <a:blip r:embed="rId4"/>
                <a:stretch>
                  <a:fillRect l="-772" b="-12000"/>
                </a:stretch>
              </a:blipFill>
            </p:spPr>
            <p:txBody>
              <a:bodyPr/>
              <a:lstStyle/>
              <a:p>
                <a:r>
                  <a:rPr lang="en-US">
                    <a:noFill/>
                  </a:rPr>
                  <a:t> </a:t>
                </a:r>
              </a:p>
            </p:txBody>
          </p:sp>
        </mc:Fallback>
      </mc:AlternateContent>
      <p:sp>
        <p:nvSpPr>
          <p:cNvPr id="13" name="CasellaDiTesto 12">
            <a:extLst>
              <a:ext uri="{FF2B5EF4-FFF2-40B4-BE49-F238E27FC236}">
                <a16:creationId xmlns:a16="http://schemas.microsoft.com/office/drawing/2014/main" id="{6CBDF19F-FFD8-3EAD-DA1D-4FC40216848C}"/>
              </a:ext>
            </a:extLst>
          </p:cNvPr>
          <p:cNvSpPr txBox="1"/>
          <p:nvPr/>
        </p:nvSpPr>
        <p:spPr>
          <a:xfrm>
            <a:off x="4579042" y="1548340"/>
            <a:ext cx="4466783" cy="584775"/>
          </a:xfrm>
          <a:prstGeom prst="rect">
            <a:avLst/>
          </a:prstGeom>
          <a:noFill/>
        </p:spPr>
        <p:txBody>
          <a:bodyPr wrap="square" rtlCol="0">
            <a:spAutoFit/>
          </a:bodyPr>
          <a:lstStyle/>
          <a:p>
            <a:pPr algn="l"/>
            <a:r>
              <a:rPr lang="it-IT" sz="1600" b="1" i="0" u="none" strike="noStrike" baseline="0">
                <a:solidFill>
                  <a:srgbClr val="000000"/>
                </a:solidFill>
              </a:rPr>
              <a:t>Control action</a:t>
            </a:r>
            <a:r>
              <a:rPr lang="it-IT" sz="1600" b="0" i="0" u="none" strike="noStrike" baseline="0">
                <a:solidFill>
                  <a:srgbClr val="000000"/>
                </a:solidFill>
              </a:rPr>
              <a:t>: </a:t>
            </a:r>
            <a:r>
              <a:rPr lang="it-IT" sz="1600" err="1">
                <a:solidFill>
                  <a:srgbClr val="000000"/>
                </a:solidFill>
              </a:rPr>
              <a:t>it</a:t>
            </a:r>
            <a:r>
              <a:rPr lang="it-IT" sz="1600">
                <a:solidFill>
                  <a:srgbClr val="000000"/>
                </a:solidFill>
              </a:rPr>
              <a:t> </a:t>
            </a:r>
            <a:r>
              <a:rPr lang="it-IT" sz="1600" err="1">
                <a:solidFill>
                  <a:srgbClr val="000000"/>
                </a:solidFill>
              </a:rPr>
              <a:t>presents</a:t>
            </a:r>
            <a:r>
              <a:rPr lang="it-IT" sz="1600">
                <a:solidFill>
                  <a:srgbClr val="000000"/>
                </a:solidFill>
              </a:rPr>
              <a:t> a </a:t>
            </a:r>
            <a:r>
              <a:rPr lang="it-IT" sz="1600" err="1">
                <a:solidFill>
                  <a:srgbClr val="000000"/>
                </a:solidFill>
              </a:rPr>
              <a:t>better</a:t>
            </a:r>
            <a:r>
              <a:rPr lang="it-IT" sz="1600">
                <a:solidFill>
                  <a:srgbClr val="000000"/>
                </a:solidFill>
              </a:rPr>
              <a:t> </a:t>
            </a:r>
            <a:r>
              <a:rPr lang="it-IT" sz="1600" err="1">
                <a:solidFill>
                  <a:srgbClr val="000000"/>
                </a:solidFill>
              </a:rPr>
              <a:t>behaviour</a:t>
            </a:r>
            <a:r>
              <a:rPr lang="it-IT" sz="1600">
                <a:solidFill>
                  <a:srgbClr val="000000"/>
                </a:solidFill>
              </a:rPr>
              <a:t> </a:t>
            </a:r>
            <a:r>
              <a:rPr lang="it-IT" sz="1600" err="1">
                <a:solidFill>
                  <a:srgbClr val="000000"/>
                </a:solidFill>
              </a:rPr>
              <a:t>than</a:t>
            </a:r>
            <a:r>
              <a:rPr lang="it-IT" sz="1600">
                <a:solidFill>
                  <a:srgbClr val="000000"/>
                </a:solidFill>
              </a:rPr>
              <a:t> the CT counter part</a:t>
            </a:r>
            <a:endParaRPr lang="el-GR" sz="1600" b="0" i="0" u="none" strike="noStrike" baseline="0">
              <a:solidFill>
                <a:srgbClr val="000000"/>
              </a:solidFill>
            </a:endParaRPr>
          </a:p>
        </p:txBody>
      </p:sp>
      <p:pic>
        <p:nvPicPr>
          <p:cNvPr id="15" name="Immagine 14" descr="Immagine che contiene Carattere, bianco, testo, design&#10;&#10;Descrizione generata automaticamente">
            <a:extLst>
              <a:ext uri="{FF2B5EF4-FFF2-40B4-BE49-F238E27FC236}">
                <a16:creationId xmlns:a16="http://schemas.microsoft.com/office/drawing/2014/main" id="{F9E6A405-71E6-7733-EA21-B74B338ACAD8}"/>
              </a:ext>
            </a:extLst>
          </p:cNvPr>
          <p:cNvPicPr>
            <a:picLocks noChangeAspect="1"/>
          </p:cNvPicPr>
          <p:nvPr/>
        </p:nvPicPr>
        <p:blipFill>
          <a:blip r:embed="rId5"/>
          <a:stretch>
            <a:fillRect/>
          </a:stretch>
        </p:blipFill>
        <p:spPr>
          <a:xfrm>
            <a:off x="2577685" y="5341024"/>
            <a:ext cx="1067214" cy="584775"/>
          </a:xfrm>
          <a:prstGeom prst="rect">
            <a:avLst/>
          </a:prstGeom>
        </p:spPr>
      </p:pic>
      <p:pic>
        <p:nvPicPr>
          <p:cNvPr id="17" name="Immagine 16" descr="Immagine che contiene testo, Carattere, bianco, design&#10;&#10;Descrizione generata automaticamente">
            <a:extLst>
              <a:ext uri="{FF2B5EF4-FFF2-40B4-BE49-F238E27FC236}">
                <a16:creationId xmlns:a16="http://schemas.microsoft.com/office/drawing/2014/main" id="{9848FD55-0816-C900-E697-BC77E1FADED1}"/>
              </a:ext>
            </a:extLst>
          </p:cNvPr>
          <p:cNvPicPr>
            <a:picLocks noChangeAspect="1"/>
          </p:cNvPicPr>
          <p:nvPr/>
        </p:nvPicPr>
        <p:blipFill>
          <a:blip r:embed="rId6"/>
          <a:stretch>
            <a:fillRect/>
          </a:stretch>
        </p:blipFill>
        <p:spPr>
          <a:xfrm>
            <a:off x="4003083" y="5341024"/>
            <a:ext cx="1137833" cy="606844"/>
          </a:xfrm>
          <a:prstGeom prst="rect">
            <a:avLst/>
          </a:prstGeom>
        </p:spPr>
      </p:pic>
      <p:pic>
        <p:nvPicPr>
          <p:cNvPr id="19" name="Immagine 18" descr="Immagine che contiene testo, Carattere, bianco, design&#10;&#10;Descrizione generata automaticamente">
            <a:extLst>
              <a:ext uri="{FF2B5EF4-FFF2-40B4-BE49-F238E27FC236}">
                <a16:creationId xmlns:a16="http://schemas.microsoft.com/office/drawing/2014/main" id="{F3BEDC35-7611-9CB2-7C77-B3D191C98231}"/>
              </a:ext>
            </a:extLst>
          </p:cNvPr>
          <p:cNvPicPr>
            <a:picLocks noChangeAspect="1"/>
          </p:cNvPicPr>
          <p:nvPr/>
        </p:nvPicPr>
        <p:blipFill>
          <a:blip r:embed="rId7"/>
          <a:stretch>
            <a:fillRect/>
          </a:stretch>
        </p:blipFill>
        <p:spPr>
          <a:xfrm>
            <a:off x="5499100" y="5318955"/>
            <a:ext cx="1115690" cy="584776"/>
          </a:xfrm>
          <a:prstGeom prst="rect">
            <a:avLst/>
          </a:prstGeom>
        </p:spPr>
      </p:pic>
    </p:spTree>
    <p:extLst>
      <p:ext uri="{BB962C8B-B14F-4D97-AF65-F5344CB8AC3E}">
        <p14:creationId xmlns:p14="http://schemas.microsoft.com/office/powerpoint/2010/main" val="13918171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olo 1"/>
              <p:cNvSpPr>
                <a:spLocks noGrp="1"/>
              </p:cNvSpPr>
              <p:nvPr>
                <p:ph type="title"/>
              </p:nvPr>
            </p:nvSpPr>
            <p:spPr/>
            <p:txBody>
              <a:bodyPr anchor="ctr"/>
              <a:lstStyle/>
              <a:p>
                <a14:m>
                  <m:oMath xmlns:m="http://schemas.openxmlformats.org/officeDocument/2006/math">
                    <m:sSub>
                      <m:sSubPr>
                        <m:ctrlPr>
                          <a:rPr lang="it-IT" b="1" i="1" dirty="0" smtClean="0">
                            <a:latin typeface="Cambria Math" panose="02040503050406030204" pitchFamily="18" charset="0"/>
                            <a:ea typeface="Cambria Math" panose="02040503050406030204" pitchFamily="18" charset="0"/>
                          </a:rPr>
                        </m:ctrlPr>
                      </m:sSubPr>
                      <m:e>
                        <m:r>
                          <a:rPr lang="it-IT" i="1" dirty="0" smtClean="0">
                            <a:latin typeface="Cambria Math" panose="02040503050406030204" pitchFamily="18" charset="0"/>
                            <a:ea typeface="Cambria Math" panose="02040503050406030204" pitchFamily="18" charset="0"/>
                          </a:rPr>
                          <m:t>ℋ</m:t>
                        </m:r>
                      </m:e>
                      <m:sub>
                        <m:r>
                          <a:rPr lang="it-IT" b="1" i="1" dirty="0" smtClean="0">
                            <a:latin typeface="Cambria Math" panose="02040503050406030204" pitchFamily="18" charset="0"/>
                            <a:ea typeface="Cambria Math" panose="02040503050406030204" pitchFamily="18" charset="0"/>
                          </a:rPr>
                          <m:t>𝟐</m:t>
                        </m:r>
                      </m:sub>
                    </m:sSub>
                  </m:oMath>
                </a14:m>
                <a:r>
                  <a:rPr lang="it-IT"/>
                  <a:t> </a:t>
                </a:r>
                <a:r>
                  <a:rPr lang="it-IT" err="1"/>
                  <a:t>norm</a:t>
                </a:r>
                <a:r>
                  <a:rPr lang="it-IT"/>
                  <a:t> </a:t>
                </a:r>
                <a:r>
                  <a:rPr lang="it-IT" err="1"/>
                  <a:t>minimization</a:t>
                </a:r>
                <a:r>
                  <a:rPr lang="it-IT"/>
                  <a:t> LMI</a:t>
                </a:r>
              </a:p>
            </p:txBody>
          </p:sp>
        </mc:Choice>
        <mc:Fallback xmlns="">
          <p:sp>
            <p:nvSpPr>
              <p:cNvPr id="2" name="Titolo 1"/>
              <p:cNvSpPr>
                <a:spLocks noGrp="1" noRot="1" noChangeAspect="1" noMove="1" noResize="1" noEditPoints="1" noAdjustHandles="1" noChangeArrowheads="1" noChangeShapeType="1" noTextEdit="1"/>
              </p:cNvSpPr>
              <p:nvPr>
                <p:ph type="title"/>
              </p:nvPr>
            </p:nvSpPr>
            <p:spPr>
              <a:blipFill>
                <a:blip r:embed="rId2"/>
                <a:stretch>
                  <a:fillRect l="-71"/>
                </a:stretch>
              </a:blipFill>
            </p:spPr>
            <p:txBody>
              <a:bodyPr/>
              <a:lstStyle/>
              <a:p>
                <a:r>
                  <a:rPr lang="en-US">
                    <a:noFill/>
                  </a:rPr>
                  <a:t> </a:t>
                </a:r>
              </a:p>
            </p:txBody>
          </p:sp>
        </mc:Fallback>
      </mc:AlternateContent>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859E51F2-425F-23EA-924E-80A7A5ED480E}"/>
                  </a:ext>
                </a:extLst>
              </p:cNvPr>
              <p:cNvSpPr txBox="1"/>
              <p:nvPr/>
            </p:nvSpPr>
            <p:spPr>
              <a:xfrm>
                <a:off x="360000" y="3204000"/>
                <a:ext cx="7895362" cy="615553"/>
              </a:xfrm>
              <a:prstGeom prst="rect">
                <a:avLst/>
              </a:prstGeom>
              <a:noFill/>
            </p:spPr>
            <p:txBody>
              <a:bodyPr wrap="square" rtlCol="0">
                <a:spAutoFit/>
              </a:bodyPr>
              <a:lstStyle/>
              <a:p>
                <a:r>
                  <a:rPr lang="en-US" sz="1600" b="1"/>
                  <a:t>Goals:</a:t>
                </a:r>
              </a:p>
              <a:p>
                <a:pPr marL="285750" indent="-285750">
                  <a:buFont typeface="Arial" panose="020B0604020202020204" pitchFamily="34" charset="0"/>
                  <a:buChar char="•"/>
                </a:pPr>
                <a:r>
                  <a:rPr lang="en-US" sz="1600"/>
                  <a:t>Minimize the 2-norm of the transfer function </a:t>
                </a:r>
                <a14:m>
                  <m:oMath xmlns:m="http://schemas.openxmlformats.org/officeDocument/2006/math">
                    <m:sSub>
                      <m:sSubPr>
                        <m:ctrlPr>
                          <a:rPr lang="en-US" sz="1600" b="1" i="1" smtClean="0">
                            <a:latin typeface="Cambria Math" panose="02040503050406030204" pitchFamily="18" charset="0"/>
                          </a:rPr>
                        </m:ctrlPr>
                      </m:sSubPr>
                      <m:e>
                        <m:r>
                          <a:rPr lang="it-IT" sz="1600" b="1" i="1" smtClean="0">
                            <a:latin typeface="Cambria Math" panose="02040503050406030204" pitchFamily="18" charset="0"/>
                          </a:rPr>
                          <m:t>𝑮</m:t>
                        </m:r>
                      </m:e>
                      <m:sub>
                        <m:r>
                          <a:rPr lang="it-IT" sz="1600" b="1" i="1" smtClean="0">
                            <a:latin typeface="Cambria Math" panose="02040503050406030204" pitchFamily="18" charset="0"/>
                          </a:rPr>
                          <m:t>𝒛𝒘</m:t>
                        </m:r>
                      </m:sub>
                    </m:sSub>
                    <m:r>
                      <a:rPr lang="it-IT" sz="1600" b="1" i="1" smtClean="0">
                        <a:latin typeface="Cambria Math" panose="02040503050406030204" pitchFamily="18" charset="0"/>
                      </a:rPr>
                      <m:t>(</m:t>
                    </m:r>
                    <m:r>
                      <a:rPr lang="it-IT" sz="1600" b="1" i="1" smtClean="0">
                        <a:latin typeface="Cambria Math" panose="02040503050406030204" pitchFamily="18" charset="0"/>
                      </a:rPr>
                      <m:t>𝒔</m:t>
                    </m:r>
                    <m:r>
                      <a:rPr lang="it-IT" sz="1600" b="1" i="1" smtClean="0">
                        <a:latin typeface="Cambria Math" panose="02040503050406030204" pitchFamily="18" charset="0"/>
                      </a:rPr>
                      <m:t>)</m:t>
                    </m:r>
                  </m:oMath>
                </a14:m>
                <a:r>
                  <a:rPr lang="en-US" b="1"/>
                  <a:t> </a:t>
                </a:r>
              </a:p>
            </p:txBody>
          </p:sp>
        </mc:Choice>
        <mc:Fallback xmlns="">
          <p:sp>
            <p:nvSpPr>
              <p:cNvPr id="5" name="CasellaDiTesto 4">
                <a:extLst>
                  <a:ext uri="{FF2B5EF4-FFF2-40B4-BE49-F238E27FC236}">
                    <a16:creationId xmlns:a16="http://schemas.microsoft.com/office/drawing/2014/main" id="{859E51F2-425F-23EA-924E-80A7A5ED480E}"/>
                  </a:ext>
                </a:extLst>
              </p:cNvPr>
              <p:cNvSpPr txBox="1">
                <a:spLocks noRot="1" noChangeAspect="1" noMove="1" noResize="1" noEditPoints="1" noAdjustHandles="1" noChangeArrowheads="1" noChangeShapeType="1" noTextEdit="1"/>
              </p:cNvSpPr>
              <p:nvPr/>
            </p:nvSpPr>
            <p:spPr>
              <a:xfrm>
                <a:off x="360000" y="3204000"/>
                <a:ext cx="7895362" cy="615553"/>
              </a:xfrm>
              <a:prstGeom prst="rect">
                <a:avLst/>
              </a:prstGeom>
              <a:blipFill>
                <a:blip r:embed="rId3"/>
                <a:stretch>
                  <a:fillRect l="-386" t="-2970" b="-10891"/>
                </a:stretch>
              </a:blipFill>
            </p:spPr>
            <p:txBody>
              <a:bodyPr/>
              <a:lstStyle/>
              <a:p>
                <a:r>
                  <a:rPr lang="en-US">
                    <a:noFill/>
                  </a:rPr>
                  <a:t> </a:t>
                </a:r>
              </a:p>
            </p:txBody>
          </p:sp>
        </mc:Fallback>
      </mc:AlternateContent>
      <p:sp>
        <p:nvSpPr>
          <p:cNvPr id="8" name="CasellaDiTesto 7">
            <a:extLst>
              <a:ext uri="{FF2B5EF4-FFF2-40B4-BE49-F238E27FC236}">
                <a16:creationId xmlns:a16="http://schemas.microsoft.com/office/drawing/2014/main" id="{52F15BDD-4CDC-CBCA-7F4F-4B0732DE1419}"/>
              </a:ext>
            </a:extLst>
          </p:cNvPr>
          <p:cNvSpPr txBox="1"/>
          <p:nvPr/>
        </p:nvSpPr>
        <p:spPr>
          <a:xfrm>
            <a:off x="360000" y="1440000"/>
            <a:ext cx="4100541" cy="339067"/>
          </a:xfrm>
          <a:prstGeom prst="rect">
            <a:avLst/>
          </a:prstGeom>
          <a:noFill/>
        </p:spPr>
        <p:txBody>
          <a:bodyPr wrap="square" rtlCol="0">
            <a:spAutoFit/>
          </a:bodyPr>
          <a:lstStyle/>
          <a:p>
            <a:r>
              <a:rPr lang="en-US" sz="1600"/>
              <a:t>The generalized plant structure is considered:</a:t>
            </a:r>
            <a:endParaRPr lang="en-US" sz="1600" b="1" i="1"/>
          </a:p>
        </p:txBody>
      </p:sp>
      <mc:AlternateContent xmlns:mc="http://schemas.openxmlformats.org/markup-compatibility/2006" xmlns:a14="http://schemas.microsoft.com/office/drawing/2010/main">
        <mc:Choice Requires="a14">
          <p:sp>
            <p:nvSpPr>
              <p:cNvPr id="9" name="CasellaDiTesto 8">
                <a:extLst>
                  <a:ext uri="{FF2B5EF4-FFF2-40B4-BE49-F238E27FC236}">
                    <a16:creationId xmlns:a16="http://schemas.microsoft.com/office/drawing/2014/main" id="{8BB21344-EA6F-D067-08F7-3D1D4BF65F38}"/>
                  </a:ext>
                </a:extLst>
              </p:cNvPr>
              <p:cNvSpPr txBox="1"/>
              <p:nvPr/>
            </p:nvSpPr>
            <p:spPr>
              <a:xfrm>
                <a:off x="360000" y="2376000"/>
                <a:ext cx="8581043" cy="830997"/>
              </a:xfrm>
              <a:prstGeom prst="rect">
                <a:avLst/>
              </a:prstGeom>
              <a:noFill/>
            </p:spPr>
            <p:txBody>
              <a:bodyPr wrap="square" rtlCol="0">
                <a:spAutoFit/>
              </a:bodyPr>
              <a:lstStyle/>
              <a:p>
                <a:r>
                  <a:rPr lang="en-US" sz="1600" dirty="0"/>
                  <a:t>Where </a:t>
                </a:r>
                <a:r>
                  <a:rPr lang="en-US" sz="1600" b="1" i="1" dirty="0"/>
                  <a:t>z</a:t>
                </a:r>
                <a:r>
                  <a:rPr lang="en-US" sz="1600" i="1" dirty="0"/>
                  <a:t> </a:t>
                </a:r>
                <a:r>
                  <a:rPr lang="en-US" sz="1600" dirty="0"/>
                  <a:t>is a weighted function of both states and input. </a:t>
                </a:r>
              </a:p>
              <a:p>
                <a:r>
                  <a:rPr lang="en-US" sz="1600" dirty="0"/>
                  <a:t>As in LQ, selecting the values inside matrices </a:t>
                </a:r>
                <a14:m>
                  <m:oMath xmlns:m="http://schemas.openxmlformats.org/officeDocument/2006/math">
                    <m:sSub>
                      <m:sSubPr>
                        <m:ctrlPr>
                          <a:rPr lang="en-US" sz="1600" b="1" i="1" smtClean="0">
                            <a:latin typeface="Cambria Math" panose="02040503050406030204" pitchFamily="18" charset="0"/>
                          </a:rPr>
                        </m:ctrlPr>
                      </m:sSubPr>
                      <m:e>
                        <m:r>
                          <a:rPr lang="it-IT" sz="1600" b="1" i="1" smtClean="0">
                            <a:latin typeface="Cambria Math" panose="02040503050406030204" pitchFamily="18" charset="0"/>
                          </a:rPr>
                          <m:t>𝑪</m:t>
                        </m:r>
                      </m:e>
                      <m:sub>
                        <m:r>
                          <a:rPr lang="it-IT" sz="1600" b="1" i="1" smtClean="0">
                            <a:latin typeface="Cambria Math" panose="02040503050406030204" pitchFamily="18" charset="0"/>
                          </a:rPr>
                          <m:t>𝒛</m:t>
                        </m:r>
                      </m:sub>
                    </m:sSub>
                  </m:oMath>
                </a14:m>
                <a:r>
                  <a:rPr lang="en-US" sz="1600" b="1" dirty="0"/>
                  <a:t> </a:t>
                </a:r>
                <a:r>
                  <a:rPr lang="en-US" sz="1600" dirty="0"/>
                  <a:t>and </a:t>
                </a:r>
                <a14:m>
                  <m:oMath xmlns:m="http://schemas.openxmlformats.org/officeDocument/2006/math">
                    <m:sSub>
                      <m:sSubPr>
                        <m:ctrlPr>
                          <a:rPr lang="en-US" sz="1600" b="1" i="1">
                            <a:latin typeface="Cambria Math" panose="02040503050406030204" pitchFamily="18" charset="0"/>
                          </a:rPr>
                        </m:ctrlPr>
                      </m:sSubPr>
                      <m:e>
                        <m:r>
                          <a:rPr lang="it-IT" sz="1600" b="1" i="1" smtClean="0">
                            <a:latin typeface="Cambria Math" panose="02040503050406030204" pitchFamily="18" charset="0"/>
                          </a:rPr>
                          <m:t>𝑫</m:t>
                        </m:r>
                      </m:e>
                      <m:sub>
                        <m:r>
                          <a:rPr lang="it-IT" sz="1600" b="1" i="1" smtClean="0">
                            <a:latin typeface="Cambria Math" panose="02040503050406030204" pitchFamily="18" charset="0"/>
                          </a:rPr>
                          <m:t>𝒛</m:t>
                        </m:r>
                      </m:sub>
                    </m:sSub>
                    <m:r>
                      <a:rPr lang="it-IT" sz="1600" b="1" i="0" smtClean="0">
                        <a:latin typeface="Cambria Math" panose="02040503050406030204" pitchFamily="18" charset="0"/>
                      </a:rPr>
                      <m:t> </m:t>
                    </m:r>
                  </m:oMath>
                </a14:m>
                <a:r>
                  <a:rPr lang="en-US" sz="1600" dirty="0"/>
                  <a:t>determines the prevailing optimization direction (minimization of state deviation vs control input).</a:t>
                </a:r>
              </a:p>
            </p:txBody>
          </p:sp>
        </mc:Choice>
        <mc:Fallback xmlns="">
          <p:sp>
            <p:nvSpPr>
              <p:cNvPr id="9" name="CasellaDiTesto 8">
                <a:extLst>
                  <a:ext uri="{FF2B5EF4-FFF2-40B4-BE49-F238E27FC236}">
                    <a16:creationId xmlns:a16="http://schemas.microsoft.com/office/drawing/2014/main" id="{8BB21344-EA6F-D067-08F7-3D1D4BF65F38}"/>
                  </a:ext>
                </a:extLst>
              </p:cNvPr>
              <p:cNvSpPr txBox="1">
                <a:spLocks noRot="1" noChangeAspect="1" noMove="1" noResize="1" noEditPoints="1" noAdjustHandles="1" noChangeArrowheads="1" noChangeShapeType="1" noTextEdit="1"/>
              </p:cNvSpPr>
              <p:nvPr/>
            </p:nvSpPr>
            <p:spPr>
              <a:xfrm>
                <a:off x="360000" y="2376000"/>
                <a:ext cx="8581043" cy="830997"/>
              </a:xfrm>
              <a:prstGeom prst="rect">
                <a:avLst/>
              </a:prstGeom>
              <a:blipFill>
                <a:blip r:embed="rId5"/>
                <a:stretch>
                  <a:fillRect l="-355" t="-2206" b="-8824"/>
                </a:stretch>
              </a:blipFill>
            </p:spPr>
            <p:txBody>
              <a:bodyPr/>
              <a:lstStyle/>
              <a:p>
                <a:r>
                  <a:rPr lang="en-US">
                    <a:noFill/>
                  </a:rPr>
                  <a:t> </a:t>
                </a:r>
              </a:p>
            </p:txBody>
          </p:sp>
        </mc:Fallback>
      </mc:AlternateContent>
      <p:sp>
        <p:nvSpPr>
          <p:cNvPr id="10" name="CasellaDiTesto 9">
            <a:extLst>
              <a:ext uri="{FF2B5EF4-FFF2-40B4-BE49-F238E27FC236}">
                <a16:creationId xmlns:a16="http://schemas.microsoft.com/office/drawing/2014/main" id="{4CC0640C-79E4-5B88-185F-47EEC0C7D87F}"/>
              </a:ext>
            </a:extLst>
          </p:cNvPr>
          <p:cNvSpPr txBox="1"/>
          <p:nvPr/>
        </p:nvSpPr>
        <p:spPr>
          <a:xfrm>
            <a:off x="360000" y="3878331"/>
            <a:ext cx="2328458" cy="369332"/>
          </a:xfrm>
          <a:prstGeom prst="rect">
            <a:avLst/>
          </a:prstGeom>
          <a:noFill/>
        </p:spPr>
        <p:txBody>
          <a:bodyPr wrap="none" rtlCol="0">
            <a:spAutoFit/>
          </a:bodyPr>
          <a:lstStyle/>
          <a:p>
            <a:r>
              <a:rPr lang="en-US" sz="1600"/>
              <a:t>In</a:t>
            </a:r>
            <a:r>
              <a:rPr lang="en-US"/>
              <a:t> </a:t>
            </a:r>
            <a:r>
              <a:rPr lang="en-US" sz="1600"/>
              <a:t>particular, by imposing:</a:t>
            </a:r>
          </a:p>
        </p:txBody>
      </p:sp>
      <p:pic>
        <p:nvPicPr>
          <p:cNvPr id="12" name="Immagine 11">
            <a:extLst>
              <a:ext uri="{FF2B5EF4-FFF2-40B4-BE49-F238E27FC236}">
                <a16:creationId xmlns:a16="http://schemas.microsoft.com/office/drawing/2014/main" id="{D12BAD5C-C21C-0068-C4E9-5E993A0FC187}"/>
              </a:ext>
            </a:extLst>
          </p:cNvPr>
          <p:cNvPicPr>
            <a:picLocks noChangeAspect="1"/>
          </p:cNvPicPr>
          <p:nvPr/>
        </p:nvPicPr>
        <p:blipFill>
          <a:blip r:embed="rId6"/>
          <a:stretch>
            <a:fillRect/>
          </a:stretch>
        </p:blipFill>
        <p:spPr>
          <a:xfrm>
            <a:off x="2786813" y="3835672"/>
            <a:ext cx="1628775" cy="514350"/>
          </a:xfrm>
          <a:prstGeom prst="rect">
            <a:avLst/>
          </a:prstGeom>
        </p:spPr>
      </p:pic>
      <mc:AlternateContent xmlns:mc="http://schemas.openxmlformats.org/markup-compatibility/2006" xmlns:a14="http://schemas.microsoft.com/office/drawing/2010/main">
        <mc:Choice Requires="a14">
          <p:sp>
            <p:nvSpPr>
              <p:cNvPr id="13" name="CasellaDiTesto 12">
                <a:extLst>
                  <a:ext uri="{FF2B5EF4-FFF2-40B4-BE49-F238E27FC236}">
                    <a16:creationId xmlns:a16="http://schemas.microsoft.com/office/drawing/2014/main" id="{2B16D87F-AF5F-42C1-41C4-914694836DAB}"/>
                  </a:ext>
                </a:extLst>
              </p:cNvPr>
              <p:cNvSpPr txBox="1"/>
              <p:nvPr/>
            </p:nvSpPr>
            <p:spPr>
              <a:xfrm>
                <a:off x="360000" y="4356000"/>
                <a:ext cx="8317534" cy="861774"/>
              </a:xfrm>
              <a:prstGeom prst="rect">
                <a:avLst/>
              </a:prstGeom>
              <a:noFill/>
            </p:spPr>
            <p:txBody>
              <a:bodyPr wrap="square" rtlCol="0">
                <a:spAutoFit/>
              </a:bodyPr>
              <a:lstStyle/>
              <a:p>
                <a:r>
                  <a:rPr lang="en-US" sz="1600"/>
                  <a:t>and selecting appropriate weights </a:t>
                </a:r>
                <a14:m>
                  <m:oMath xmlns:m="http://schemas.openxmlformats.org/officeDocument/2006/math">
                    <m:sSub>
                      <m:sSubPr>
                        <m:ctrlPr>
                          <a:rPr lang="en-US" sz="1600" i="1" smtClean="0">
                            <a:latin typeface="Cambria Math" panose="02040503050406030204" pitchFamily="18" charset="0"/>
                          </a:rPr>
                        </m:ctrlPr>
                      </m:sSubPr>
                      <m:e>
                        <m:r>
                          <a:rPr lang="it-IT" sz="1600" b="0" i="1" smtClean="0">
                            <a:latin typeface="Cambria Math" panose="02040503050406030204" pitchFamily="18" charset="0"/>
                          </a:rPr>
                          <m:t>𝑞</m:t>
                        </m:r>
                      </m:e>
                      <m:sub>
                        <m:r>
                          <a:rPr lang="it-IT" sz="1600" b="0" i="1" smtClean="0">
                            <a:latin typeface="Cambria Math" panose="02040503050406030204" pitchFamily="18" charset="0"/>
                          </a:rPr>
                          <m:t>𝑖</m:t>
                        </m:r>
                      </m:sub>
                    </m:sSub>
                  </m:oMath>
                </a14:m>
                <a:r>
                  <a:rPr lang="en-US" sz="1600"/>
                  <a:t> and </a:t>
                </a:r>
                <a14:m>
                  <m:oMath xmlns:m="http://schemas.openxmlformats.org/officeDocument/2006/math">
                    <m:sSub>
                      <m:sSubPr>
                        <m:ctrlPr>
                          <a:rPr lang="en-US" sz="1600" i="1">
                            <a:latin typeface="Cambria Math" panose="02040503050406030204" pitchFamily="18" charset="0"/>
                          </a:rPr>
                        </m:ctrlPr>
                      </m:sSubPr>
                      <m:e>
                        <m:r>
                          <a:rPr lang="it-IT" sz="1600" b="0" i="1" smtClean="0">
                            <a:latin typeface="Cambria Math" panose="02040503050406030204" pitchFamily="18" charset="0"/>
                          </a:rPr>
                          <m:t>𝑟</m:t>
                        </m:r>
                      </m:e>
                      <m:sub>
                        <m:r>
                          <a:rPr lang="it-IT" sz="1600" b="0" i="1" smtClean="0">
                            <a:latin typeface="Cambria Math" panose="02040503050406030204" pitchFamily="18" charset="0"/>
                          </a:rPr>
                          <m:t>𝑖</m:t>
                        </m:r>
                        <m:r>
                          <a:rPr lang="it-IT" sz="1600" b="0" i="1" smtClean="0">
                            <a:latin typeface="Cambria Math" panose="02040503050406030204" pitchFamily="18" charset="0"/>
                          </a:rPr>
                          <m:t> </m:t>
                        </m:r>
                      </m:sub>
                    </m:sSub>
                  </m:oMath>
                </a14:m>
                <a:r>
                  <a:rPr lang="en-US" sz="1600"/>
                  <a:t>the focus is on a specific state/input during the optimization</a:t>
                </a:r>
              </a:p>
              <a:p>
                <a:r>
                  <a:rPr lang="en-US"/>
                  <a:t> </a:t>
                </a:r>
              </a:p>
            </p:txBody>
          </p:sp>
        </mc:Choice>
        <mc:Fallback xmlns="">
          <p:sp>
            <p:nvSpPr>
              <p:cNvPr id="13" name="CasellaDiTesto 12">
                <a:extLst>
                  <a:ext uri="{FF2B5EF4-FFF2-40B4-BE49-F238E27FC236}">
                    <a16:creationId xmlns:a16="http://schemas.microsoft.com/office/drawing/2014/main" id="{2B16D87F-AF5F-42C1-41C4-914694836DAB}"/>
                  </a:ext>
                </a:extLst>
              </p:cNvPr>
              <p:cNvSpPr txBox="1">
                <a:spLocks noRot="1" noChangeAspect="1" noMove="1" noResize="1" noEditPoints="1" noAdjustHandles="1" noChangeArrowheads="1" noChangeShapeType="1" noTextEdit="1"/>
              </p:cNvSpPr>
              <p:nvPr/>
            </p:nvSpPr>
            <p:spPr>
              <a:xfrm>
                <a:off x="360000" y="4356000"/>
                <a:ext cx="8317534" cy="861774"/>
              </a:xfrm>
              <a:prstGeom prst="rect">
                <a:avLst/>
              </a:prstGeom>
              <a:blipFill>
                <a:blip r:embed="rId7"/>
                <a:stretch>
                  <a:fillRect l="-367" t="-212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CasellaDiTesto 13">
                <a:extLst>
                  <a:ext uri="{FF2B5EF4-FFF2-40B4-BE49-F238E27FC236}">
                    <a16:creationId xmlns:a16="http://schemas.microsoft.com/office/drawing/2014/main" id="{B5686EA8-B87C-FD7F-DBBF-72C509DA3663}"/>
                  </a:ext>
                </a:extLst>
              </p:cNvPr>
              <p:cNvSpPr txBox="1"/>
              <p:nvPr/>
            </p:nvSpPr>
            <p:spPr>
              <a:xfrm>
                <a:off x="360000" y="5004000"/>
                <a:ext cx="8219549" cy="584775"/>
              </a:xfrm>
              <a:prstGeom prst="rect">
                <a:avLst/>
              </a:prstGeom>
              <a:noFill/>
            </p:spPr>
            <p:txBody>
              <a:bodyPr wrap="square" rtlCol="0">
                <a:spAutoFit/>
              </a:bodyPr>
              <a:lstStyle/>
              <a:p>
                <a:r>
                  <a:rPr lang="it-IT" sz="1600" dirty="0"/>
                  <a:t>The </a:t>
                </a:r>
                <a:r>
                  <a:rPr lang="it-IT" sz="1600" b="1" dirty="0" err="1"/>
                  <a:t>noise</a:t>
                </a:r>
                <a:r>
                  <a:rPr lang="it-IT" sz="1600" b="1" dirty="0"/>
                  <a:t> </a:t>
                </a:r>
                <a:r>
                  <a:rPr lang="it-IT" sz="1600" b="1" dirty="0" err="1"/>
                  <a:t>matrix</a:t>
                </a:r>
                <a:r>
                  <a:rPr lang="it-IT" sz="1600" dirty="0"/>
                  <a:t> </a:t>
                </a:r>
                <a14:m>
                  <m:oMath xmlns:m="http://schemas.openxmlformats.org/officeDocument/2006/math">
                    <m:sSub>
                      <m:sSubPr>
                        <m:ctrlPr>
                          <a:rPr lang="it-IT" sz="1600" b="1" i="1">
                            <a:latin typeface="Cambria Math" panose="02040503050406030204" pitchFamily="18" charset="0"/>
                          </a:rPr>
                        </m:ctrlPr>
                      </m:sSubPr>
                      <m:e>
                        <m:r>
                          <a:rPr lang="it-IT" sz="1600" b="1" i="1">
                            <a:latin typeface="Cambria Math" panose="02040503050406030204" pitchFamily="18" charset="0"/>
                          </a:rPr>
                          <m:t>𝐁</m:t>
                        </m:r>
                      </m:e>
                      <m:sub>
                        <m:r>
                          <a:rPr lang="it-IT" sz="1600" b="1" i="1">
                            <a:latin typeface="Cambria Math" panose="02040503050406030204" pitchFamily="18" charset="0"/>
                          </a:rPr>
                          <m:t>𝐰</m:t>
                        </m:r>
                      </m:sub>
                    </m:sSub>
                  </m:oMath>
                </a14:m>
                <a:r>
                  <a:rPr lang="it-IT" sz="1600" b="1" dirty="0"/>
                  <a:t> </a:t>
                </a:r>
                <a:r>
                  <a:rPr lang="it-IT" sz="1600" dirty="0"/>
                  <a:t>is </a:t>
                </a:r>
                <a:r>
                  <a:rPr lang="it-IT" sz="1600" dirty="0" err="1"/>
                  <a:t>considered</a:t>
                </a:r>
                <a:r>
                  <a:rPr lang="it-IT" sz="1600" dirty="0"/>
                  <a:t> to be an </a:t>
                </a:r>
                <a:r>
                  <a:rPr lang="it-IT" sz="1600" dirty="0" err="1"/>
                  <a:t>identity</a:t>
                </a:r>
                <a:r>
                  <a:rPr lang="it-IT" sz="1600" dirty="0"/>
                  <a:t> </a:t>
                </a:r>
                <a:r>
                  <a:rPr lang="it-IT" sz="1600" dirty="0" err="1"/>
                  <a:t>matrix</a:t>
                </a:r>
                <a:r>
                  <a:rPr lang="it-IT" sz="1600" dirty="0"/>
                  <a:t> to account for </a:t>
                </a:r>
                <a:r>
                  <a:rPr lang="it-IT" sz="1600" dirty="0" err="1"/>
                  <a:t>nonlinearities</a:t>
                </a:r>
                <a:r>
                  <a:rPr lang="it-IT" sz="1600" dirty="0"/>
                  <a:t> and uncertainties in the model (</a:t>
                </a:r>
                <a:r>
                  <a:rPr lang="it-IT" sz="1600" dirty="0" err="1"/>
                  <a:t>uncertainty</a:t>
                </a:r>
                <a:r>
                  <a:rPr lang="it-IT" sz="1600" dirty="0"/>
                  <a:t> on </a:t>
                </a:r>
                <a:r>
                  <a:rPr lang="it-IT" sz="1600" dirty="0" err="1"/>
                  <a:t>each</a:t>
                </a:r>
                <a:r>
                  <a:rPr lang="it-IT" sz="1600" dirty="0"/>
                  <a:t> state of the system).</a:t>
                </a:r>
              </a:p>
            </p:txBody>
          </p:sp>
        </mc:Choice>
        <mc:Fallback xmlns="">
          <p:sp>
            <p:nvSpPr>
              <p:cNvPr id="14" name="CasellaDiTesto 13">
                <a:extLst>
                  <a:ext uri="{FF2B5EF4-FFF2-40B4-BE49-F238E27FC236}">
                    <a16:creationId xmlns:a16="http://schemas.microsoft.com/office/drawing/2014/main" id="{B5686EA8-B87C-FD7F-DBBF-72C509DA3663}"/>
                  </a:ext>
                </a:extLst>
              </p:cNvPr>
              <p:cNvSpPr txBox="1">
                <a:spLocks noRot="1" noChangeAspect="1" noMove="1" noResize="1" noEditPoints="1" noAdjustHandles="1" noChangeArrowheads="1" noChangeShapeType="1" noTextEdit="1"/>
              </p:cNvSpPr>
              <p:nvPr/>
            </p:nvSpPr>
            <p:spPr>
              <a:xfrm>
                <a:off x="360000" y="5004000"/>
                <a:ext cx="8219549" cy="584775"/>
              </a:xfrm>
              <a:prstGeom prst="rect">
                <a:avLst/>
              </a:prstGeom>
              <a:blipFill>
                <a:blip r:embed="rId8"/>
                <a:stretch>
                  <a:fillRect l="-371" t="-3125" b="-12500"/>
                </a:stretch>
              </a:blipFill>
            </p:spPr>
            <p:txBody>
              <a:bodyPr/>
              <a:lstStyle/>
              <a:p>
                <a:r>
                  <a:rPr lang="it-IT">
                    <a:noFill/>
                  </a:rPr>
                  <a:t> </a:t>
                </a:r>
              </a:p>
            </p:txBody>
          </p:sp>
        </mc:Fallback>
      </mc:AlternateContent>
      <p:sp>
        <p:nvSpPr>
          <p:cNvPr id="17" name="CasellaDiTesto 16">
            <a:extLst>
              <a:ext uri="{FF2B5EF4-FFF2-40B4-BE49-F238E27FC236}">
                <a16:creationId xmlns:a16="http://schemas.microsoft.com/office/drawing/2014/main" id="{0CD05402-6E24-FDF6-E739-40F99AFD386A}"/>
              </a:ext>
            </a:extLst>
          </p:cNvPr>
          <p:cNvSpPr txBox="1"/>
          <p:nvPr/>
        </p:nvSpPr>
        <p:spPr>
          <a:xfrm>
            <a:off x="3660835" y="5584944"/>
            <a:ext cx="1509506" cy="338554"/>
          </a:xfrm>
          <a:prstGeom prst="rect">
            <a:avLst/>
          </a:prstGeom>
          <a:noFill/>
        </p:spPr>
        <p:txBody>
          <a:bodyPr wrap="square" rtlCol="0">
            <a:spAutoFit/>
          </a:bodyPr>
          <a:lstStyle/>
          <a:p>
            <a:pPr algn="ctr"/>
            <a:r>
              <a:rPr lang="it-IT" sz="1600" i="1" err="1">
                <a:latin typeface="Arial" panose="020B0604020202020204" pitchFamily="34" charset="0"/>
                <a:cs typeface="Arial" panose="020B0604020202020204" pitchFamily="34" charset="0"/>
              </a:rPr>
              <a:t>B_w</a:t>
            </a:r>
            <a:r>
              <a:rPr lang="it-IT" sz="1600" i="1">
                <a:latin typeface="Arial" panose="020B0604020202020204" pitchFamily="34" charset="0"/>
                <a:cs typeface="Arial" panose="020B0604020202020204" pitchFamily="34" charset="0"/>
              </a:rPr>
              <a:t> = </a:t>
            </a:r>
            <a:r>
              <a:rPr lang="it-IT" sz="1600" i="1" err="1">
                <a:latin typeface="Arial" panose="020B0604020202020204" pitchFamily="34" charset="0"/>
                <a:cs typeface="Arial" panose="020B0604020202020204" pitchFamily="34" charset="0"/>
              </a:rPr>
              <a:t>eye</a:t>
            </a:r>
            <a:r>
              <a:rPr lang="it-IT" sz="1600" i="1">
                <a:latin typeface="Arial" panose="020B0604020202020204" pitchFamily="34" charset="0"/>
                <a:cs typeface="Arial" panose="020B0604020202020204" pitchFamily="34" charset="0"/>
              </a:rPr>
              <a:t>(20)</a:t>
            </a:r>
          </a:p>
        </p:txBody>
      </p:sp>
      <p:pic>
        <p:nvPicPr>
          <p:cNvPr id="1026" name="Picture 2" descr="a) Generalized plant framework; (b) generalized plant framework with... |  Download Scientific Diagram">
            <a:extLst>
              <a:ext uri="{FF2B5EF4-FFF2-40B4-BE49-F238E27FC236}">
                <a16:creationId xmlns:a16="http://schemas.microsoft.com/office/drawing/2014/main" id="{A2B39720-BA16-8054-CA1F-4426E39B527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467249" y="1579347"/>
            <a:ext cx="1301877" cy="1015332"/>
          </a:xfrm>
          <a:prstGeom prst="rect">
            <a:avLst/>
          </a:prstGeom>
          <a:noFill/>
          <a:extLst>
            <a:ext uri="{909E8E84-426E-40DD-AFC4-6F175D3DCCD1}">
              <a14:hiddenFill xmlns:a14="http://schemas.microsoft.com/office/drawing/2010/main">
                <a:solidFill>
                  <a:srgbClr val="FFFFFF"/>
                </a:solidFill>
              </a14:hiddenFill>
            </a:ext>
          </a:extLst>
        </p:spPr>
      </p:pic>
      <p:pic>
        <p:nvPicPr>
          <p:cNvPr id="6" name="Immagine 5">
            <a:extLst>
              <a:ext uri="{FF2B5EF4-FFF2-40B4-BE49-F238E27FC236}">
                <a16:creationId xmlns:a16="http://schemas.microsoft.com/office/drawing/2014/main" id="{569EC050-469C-0DE7-2425-9DA934F71065}"/>
              </a:ext>
            </a:extLst>
          </p:cNvPr>
          <p:cNvPicPr>
            <a:picLocks noChangeAspect="1"/>
          </p:cNvPicPr>
          <p:nvPr/>
        </p:nvPicPr>
        <p:blipFill>
          <a:blip r:embed="rId10"/>
          <a:stretch>
            <a:fillRect/>
          </a:stretch>
        </p:blipFill>
        <p:spPr>
          <a:xfrm>
            <a:off x="1222626" y="1837614"/>
            <a:ext cx="2454126" cy="467452"/>
          </a:xfrm>
          <a:prstGeom prst="rect">
            <a:avLst/>
          </a:prstGeom>
        </p:spPr>
      </p:pic>
    </p:spTree>
    <p:extLst>
      <p:ext uri="{BB962C8B-B14F-4D97-AF65-F5344CB8AC3E}">
        <p14:creationId xmlns:p14="http://schemas.microsoft.com/office/powerpoint/2010/main" val="2912249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olo 1"/>
              <p:cNvSpPr>
                <a:spLocks noGrp="1"/>
              </p:cNvSpPr>
              <p:nvPr>
                <p:ph type="title"/>
              </p:nvPr>
            </p:nvSpPr>
            <p:spPr/>
            <p:txBody>
              <a:bodyPr anchor="ctr"/>
              <a:lstStyle/>
              <a:p>
                <a14:m>
                  <m:oMath xmlns:m="http://schemas.openxmlformats.org/officeDocument/2006/math">
                    <m:sSub>
                      <m:sSubPr>
                        <m:ctrlPr>
                          <a:rPr lang="it-IT" b="1" i="1" dirty="0" smtClean="0">
                            <a:latin typeface="Cambria Math" panose="02040503050406030204" pitchFamily="18" charset="0"/>
                            <a:ea typeface="Cambria Math" panose="02040503050406030204" pitchFamily="18" charset="0"/>
                          </a:rPr>
                        </m:ctrlPr>
                      </m:sSubPr>
                      <m:e>
                        <m:r>
                          <a:rPr lang="it-IT" i="1" dirty="0" smtClean="0">
                            <a:latin typeface="Cambria Math" panose="02040503050406030204" pitchFamily="18" charset="0"/>
                            <a:ea typeface="Cambria Math" panose="02040503050406030204" pitchFamily="18" charset="0"/>
                          </a:rPr>
                          <m:t>ℋ</m:t>
                        </m:r>
                      </m:e>
                      <m:sub>
                        <m:r>
                          <a:rPr lang="it-IT" b="1" i="1" dirty="0" smtClean="0">
                            <a:latin typeface="Cambria Math" panose="02040503050406030204" pitchFamily="18" charset="0"/>
                            <a:ea typeface="Cambria Math" panose="02040503050406030204" pitchFamily="18" charset="0"/>
                          </a:rPr>
                          <m:t>𝟐</m:t>
                        </m:r>
                      </m:sub>
                    </m:sSub>
                  </m:oMath>
                </a14:m>
                <a:r>
                  <a:rPr lang="it-IT"/>
                  <a:t> </a:t>
                </a:r>
                <a:r>
                  <a:rPr lang="it-IT" err="1"/>
                  <a:t>norm</a:t>
                </a:r>
                <a:r>
                  <a:rPr lang="it-IT"/>
                  <a:t> </a:t>
                </a:r>
                <a:r>
                  <a:rPr lang="it-IT" err="1"/>
                  <a:t>minimization</a:t>
                </a:r>
                <a:r>
                  <a:rPr lang="it-IT"/>
                  <a:t> LMI</a:t>
                </a:r>
              </a:p>
            </p:txBody>
          </p:sp>
        </mc:Choice>
        <mc:Fallback xmlns="">
          <p:sp>
            <p:nvSpPr>
              <p:cNvPr id="2" name="Titolo 1"/>
              <p:cNvSpPr>
                <a:spLocks noGrp="1" noRot="1" noChangeAspect="1" noMove="1" noResize="1" noEditPoints="1" noAdjustHandles="1" noChangeArrowheads="1" noChangeShapeType="1" noTextEdit="1"/>
              </p:cNvSpPr>
              <p:nvPr>
                <p:ph type="title"/>
              </p:nvPr>
            </p:nvSpPr>
            <p:spPr>
              <a:blipFill>
                <a:blip r:embed="rId2"/>
                <a:stretch>
                  <a:fillRect l="-71"/>
                </a:stretch>
              </a:blipFill>
            </p:spPr>
            <p:txBody>
              <a:bodyPr/>
              <a:lstStyle/>
              <a:p>
                <a:r>
                  <a:rPr lang="it-IT">
                    <a:noFill/>
                  </a:rPr>
                  <a:t> </a:t>
                </a:r>
              </a:p>
            </p:txBody>
          </p:sp>
        </mc:Fallback>
      </mc:AlternateContent>
      <p:sp>
        <p:nvSpPr>
          <p:cNvPr id="3" name="Segnaposto contenuto 2"/>
          <p:cNvSpPr>
            <a:spLocks noGrp="1"/>
          </p:cNvSpPr>
          <p:nvPr>
            <p:ph idx="1"/>
          </p:nvPr>
        </p:nvSpPr>
        <p:spPr>
          <a:xfrm>
            <a:off x="410137" y="1798795"/>
            <a:ext cx="8323726" cy="4138709"/>
          </a:xfrm>
        </p:spPr>
        <p:txBody>
          <a:bodyPr/>
          <a:lstStyle/>
          <a:p>
            <a:pPr algn="l"/>
            <a:endParaRPr lang="it-IT" b="0" i="0" u="none" strike="noStrike" baseline="0">
              <a:solidFill>
                <a:srgbClr val="000000"/>
              </a:solidFill>
            </a:endParaRPr>
          </a:p>
          <a:p>
            <a:pPr algn="l"/>
            <a:endParaRPr lang="it-IT"/>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E064DF63-A79E-EEF7-D42A-9D129ED812B0}"/>
                  </a:ext>
                </a:extLst>
              </p:cNvPr>
              <p:cNvSpPr txBox="1"/>
              <p:nvPr/>
            </p:nvSpPr>
            <p:spPr>
              <a:xfrm>
                <a:off x="360000" y="1440000"/>
                <a:ext cx="8323726" cy="4282967"/>
              </a:xfrm>
              <a:prstGeom prst="rect">
                <a:avLst/>
              </a:prstGeom>
              <a:noFill/>
            </p:spPr>
            <p:txBody>
              <a:bodyPr wrap="square" rtlCol="0">
                <a:spAutoFit/>
              </a:bodyPr>
              <a:lstStyle/>
              <a:p>
                <a:r>
                  <a:rPr lang="it-IT" sz="1600" b="1" i="1" dirty="0">
                    <a:latin typeface="Arial" panose="020B0604020202020204" pitchFamily="34" charset="0"/>
                    <a:cs typeface="Arial" panose="020B0604020202020204" pitchFamily="34" charset="0"/>
                  </a:rPr>
                  <a:t>How </a:t>
                </a:r>
                <a:r>
                  <a:rPr lang="it-IT" sz="1600" b="1" i="1" dirty="0" err="1">
                    <a:latin typeface="Arial" panose="020B0604020202020204" pitchFamily="34" charset="0"/>
                    <a:cs typeface="Arial" panose="020B0604020202020204" pitchFamily="34" charset="0"/>
                  </a:rPr>
                  <a:t>should</a:t>
                </a:r>
                <a:r>
                  <a:rPr lang="it-IT" sz="1600" b="1" i="1" dirty="0">
                    <a:latin typeface="Arial" panose="020B0604020202020204" pitchFamily="34" charset="0"/>
                    <a:cs typeface="Arial" panose="020B0604020202020204" pitchFamily="34" charset="0"/>
                  </a:rPr>
                  <a:t> Q and R be </a:t>
                </a:r>
                <a:r>
                  <a:rPr lang="it-IT" sz="1600" b="1" i="1" dirty="0" err="1">
                    <a:latin typeface="Arial" panose="020B0604020202020204" pitchFamily="34" charset="0"/>
                    <a:cs typeface="Arial" panose="020B0604020202020204" pitchFamily="34" charset="0"/>
                  </a:rPr>
                  <a:t>chosen</a:t>
                </a:r>
                <a:r>
                  <a:rPr lang="it-IT" sz="1600" b="1" i="1" dirty="0">
                    <a:latin typeface="Arial" panose="020B0604020202020204" pitchFamily="34" charset="0"/>
                    <a:cs typeface="Arial" panose="020B0604020202020204" pitchFamily="34" charset="0"/>
                  </a:rPr>
                  <a:t>?</a:t>
                </a:r>
              </a:p>
              <a:p>
                <a:endParaRPr lang="it-IT" sz="1600" b="1" i="1" dirty="0">
                  <a:latin typeface="Arial" panose="020B0604020202020204" pitchFamily="34" charset="0"/>
                  <a:cs typeface="Arial" panose="020B0604020202020204" pitchFamily="34" charset="0"/>
                </a:endParaRPr>
              </a:p>
              <a:p>
                <a:pPr marL="342900" indent="-342900">
                  <a:lnSpc>
                    <a:spcPct val="150000"/>
                  </a:lnSpc>
                  <a:buFont typeface="+mj-lt"/>
                  <a:buAutoNum type="arabicPeriod"/>
                </a:pPr>
                <a:r>
                  <a:rPr lang="it-IT" sz="1600" b="1" dirty="0" err="1">
                    <a:latin typeface="Arial" panose="020B0604020202020204" pitchFamily="34" charset="0"/>
                    <a:cs typeface="Arial" panose="020B0604020202020204" pitchFamily="34" charset="0"/>
                  </a:rPr>
                  <a:t>Simplest</a:t>
                </a:r>
                <a:r>
                  <a:rPr lang="it-IT" sz="1600" dirty="0">
                    <a:latin typeface="Arial" panose="020B0604020202020204" pitchFamily="34" charset="0"/>
                    <a:cs typeface="Arial" panose="020B0604020202020204" pitchFamily="34" charset="0"/>
                  </a:rPr>
                  <a:t> </a:t>
                </a:r>
                <a:r>
                  <a:rPr lang="it-IT" sz="1600" dirty="0" err="1">
                    <a:latin typeface="Arial" panose="020B0604020202020204" pitchFamily="34" charset="0"/>
                    <a:cs typeface="Arial" panose="020B0604020202020204" pitchFamily="34" charset="0"/>
                  </a:rPr>
                  <a:t>choice</a:t>
                </a:r>
                <a:r>
                  <a:rPr lang="it-IT" sz="1600" dirty="0">
                    <a:latin typeface="Arial" panose="020B0604020202020204" pitchFamily="34" charset="0"/>
                    <a:cs typeface="Arial" panose="020B0604020202020204" pitchFamily="34" charset="0"/>
                  </a:rPr>
                  <a:t>: </a:t>
                </a:r>
                <a14:m>
                  <m:oMath xmlns:m="http://schemas.openxmlformats.org/officeDocument/2006/math">
                    <m:r>
                      <a:rPr lang="it-IT" sz="1600" i="1" dirty="0" smtClean="0">
                        <a:latin typeface="Cambria Math" panose="02040503050406030204" pitchFamily="18" charset="0"/>
                      </a:rPr>
                      <m:t>𝑄</m:t>
                    </m:r>
                    <m:r>
                      <a:rPr lang="it-IT" sz="1600" i="1" dirty="0" smtClean="0">
                        <a:latin typeface="Cambria Math" panose="02040503050406030204" pitchFamily="18" charset="0"/>
                      </a:rPr>
                      <m:t> = </m:t>
                    </m:r>
                    <m:r>
                      <a:rPr lang="it-IT" sz="1600" i="1" dirty="0" smtClean="0">
                        <a:latin typeface="Cambria Math" panose="02040503050406030204" pitchFamily="18" charset="0"/>
                      </a:rPr>
                      <m:t>𝐼</m:t>
                    </m:r>
                    <m:r>
                      <a:rPr lang="it-IT" sz="1600" i="1" dirty="0" smtClean="0">
                        <a:latin typeface="Cambria Math" panose="02040503050406030204" pitchFamily="18" charset="0"/>
                      </a:rPr>
                      <m:t>,  </m:t>
                    </m:r>
                    <m:r>
                      <a:rPr lang="it-IT" sz="1600" i="1" dirty="0" smtClean="0">
                        <a:latin typeface="Cambria Math" panose="02040503050406030204" pitchFamily="18" charset="0"/>
                      </a:rPr>
                      <m:t>𝑅</m:t>
                    </m:r>
                    <m:r>
                      <a:rPr lang="it-IT" sz="1600" i="1" dirty="0" smtClean="0">
                        <a:latin typeface="Cambria Math" panose="02040503050406030204" pitchFamily="18" charset="0"/>
                      </a:rPr>
                      <m:t>=</m:t>
                    </m:r>
                    <m:r>
                      <a:rPr lang="it-IT" sz="1600" i="1" dirty="0" smtClean="0">
                        <a:latin typeface="Cambria Math" panose="02040503050406030204" pitchFamily="18" charset="0"/>
                        <a:ea typeface="Cambria Math" panose="02040503050406030204" pitchFamily="18" charset="0"/>
                      </a:rPr>
                      <m:t>𝜌</m:t>
                    </m:r>
                    <m:r>
                      <a:rPr lang="it-IT" sz="1600" i="1" dirty="0" smtClean="0">
                        <a:latin typeface="Cambria Math" panose="02040503050406030204" pitchFamily="18" charset="0"/>
                      </a:rPr>
                      <m:t>𝐼</m:t>
                    </m:r>
                  </m:oMath>
                </a14:m>
                <a:r>
                  <a:rPr lang="it-IT" sz="1600" dirty="0">
                    <a:latin typeface="Arial" panose="020B0604020202020204" pitchFamily="34" charset="0"/>
                    <a:cs typeface="Arial" panose="020B0604020202020204" pitchFamily="34" charset="0"/>
                  </a:rPr>
                  <a:t>. </a:t>
                </a:r>
                <a14:m>
                  <m:oMath xmlns:m="http://schemas.openxmlformats.org/officeDocument/2006/math">
                    <m:r>
                      <a:rPr lang="it-IT" sz="1600" i="1" smtClean="0">
                        <a:latin typeface="Cambria Math" panose="02040503050406030204" pitchFamily="18" charset="0"/>
                        <a:ea typeface="Cambria Math" panose="02040503050406030204" pitchFamily="18" charset="0"/>
                      </a:rPr>
                      <m:t>𝜌</m:t>
                    </m:r>
                  </m:oMath>
                </a14:m>
                <a:r>
                  <a:rPr lang="it-IT" sz="1600" dirty="0">
                    <a:latin typeface="Arial" panose="020B0604020202020204" pitchFamily="34" charset="0"/>
                    <a:cs typeface="Arial" panose="020B0604020202020204" pitchFamily="34" charset="0"/>
                  </a:rPr>
                  <a:t> is </a:t>
                </a:r>
                <a:r>
                  <a:rPr lang="it-IT" sz="1600" dirty="0" err="1">
                    <a:latin typeface="Arial" panose="020B0604020202020204" pitchFamily="34" charset="0"/>
                    <a:cs typeface="Arial" panose="020B0604020202020204" pitchFamily="34" charset="0"/>
                  </a:rPr>
                  <a:t>varied</a:t>
                </a:r>
                <a:r>
                  <a:rPr lang="it-IT" sz="1600" dirty="0">
                    <a:latin typeface="Arial" panose="020B0604020202020204" pitchFamily="34" charset="0"/>
                    <a:cs typeface="Arial" panose="020B0604020202020204" pitchFamily="34" charset="0"/>
                  </a:rPr>
                  <a:t> to </a:t>
                </a:r>
                <a:r>
                  <a:rPr lang="it-IT" sz="1600" dirty="0" err="1">
                    <a:latin typeface="Arial" panose="020B0604020202020204" pitchFamily="34" charset="0"/>
                    <a:cs typeface="Arial" panose="020B0604020202020204" pitchFamily="34" charset="0"/>
                  </a:rPr>
                  <a:t>get</a:t>
                </a:r>
                <a:r>
                  <a:rPr lang="it-IT" sz="1600" dirty="0">
                    <a:latin typeface="Arial" panose="020B0604020202020204" pitchFamily="34" charset="0"/>
                    <a:cs typeface="Arial" panose="020B0604020202020204" pitchFamily="34" charset="0"/>
                  </a:rPr>
                  <a:t> a good </a:t>
                </a:r>
                <a:r>
                  <a:rPr lang="it-IT" sz="1600" dirty="0" err="1">
                    <a:latin typeface="Arial" panose="020B0604020202020204" pitchFamily="34" charset="0"/>
                    <a:cs typeface="Arial" panose="020B0604020202020204" pitchFamily="34" charset="0"/>
                  </a:rPr>
                  <a:t>response</a:t>
                </a:r>
                <a:endParaRPr lang="it-IT" sz="1600" dirty="0">
                  <a:latin typeface="Arial" panose="020B0604020202020204" pitchFamily="34" charset="0"/>
                  <a:cs typeface="Arial" panose="020B0604020202020204" pitchFamily="34" charset="0"/>
                </a:endParaRPr>
              </a:p>
              <a:p>
                <a:pPr marL="342900" indent="-342900">
                  <a:lnSpc>
                    <a:spcPct val="150000"/>
                  </a:lnSpc>
                  <a:buFont typeface="+mj-lt"/>
                  <a:buAutoNum type="arabicPeriod"/>
                </a:pPr>
                <a:r>
                  <a:rPr lang="it-IT" sz="1600" dirty="0" err="1">
                    <a:latin typeface="Arial" panose="020B0604020202020204" pitchFamily="34" charset="0"/>
                    <a:cs typeface="Arial" panose="020B0604020202020204" pitchFamily="34" charset="0"/>
                  </a:rPr>
                  <a:t>Diagonal</a:t>
                </a:r>
                <a:r>
                  <a:rPr lang="it-IT" sz="1600" dirty="0">
                    <a:latin typeface="Arial" panose="020B0604020202020204" pitchFamily="34" charset="0"/>
                    <a:cs typeface="Arial" panose="020B0604020202020204" pitchFamily="34" charset="0"/>
                  </a:rPr>
                  <a:t> </a:t>
                </a:r>
                <a:r>
                  <a:rPr lang="it-IT" sz="1600" b="1" dirty="0">
                    <a:latin typeface="Arial" panose="020B0604020202020204" pitchFamily="34" charset="0"/>
                    <a:cs typeface="Arial" panose="020B0604020202020204" pitchFamily="34" charset="0"/>
                  </a:rPr>
                  <a:t>weights</a:t>
                </a:r>
                <a:r>
                  <a:rPr lang="it-IT" sz="1600" dirty="0">
                    <a:latin typeface="Arial" panose="020B0604020202020204" pitchFamily="34" charset="0"/>
                    <a:cs typeface="Arial" panose="020B0604020202020204" pitchFamily="34" charset="0"/>
                  </a:rPr>
                  <a:t>:</a:t>
                </a:r>
              </a:p>
              <a:p>
                <a:pPr algn="ctr"/>
                <a14:m>
                  <m:oMath xmlns:m="http://schemas.openxmlformats.org/officeDocument/2006/math">
                    <m:r>
                      <a:rPr lang="it-IT" sz="1600" b="0" i="1" smtClean="0">
                        <a:latin typeface="Cambria Math" panose="02040503050406030204" pitchFamily="18" charset="0"/>
                      </a:rPr>
                      <m:t>𝑄</m:t>
                    </m:r>
                    <m:r>
                      <a:rPr lang="it-IT" sz="1600" b="0" i="1" smtClean="0">
                        <a:latin typeface="Cambria Math" panose="02040503050406030204" pitchFamily="18" charset="0"/>
                      </a:rPr>
                      <m:t>=</m:t>
                    </m:r>
                    <m:d>
                      <m:dPr>
                        <m:begChr m:val="["/>
                        <m:endChr m:val="]"/>
                        <m:ctrlPr>
                          <a:rPr lang="it-IT" sz="1600" i="1" smtClean="0">
                            <a:latin typeface="Cambria Math" panose="02040503050406030204" pitchFamily="18" charset="0"/>
                          </a:rPr>
                        </m:ctrlPr>
                      </m:dPr>
                      <m:e>
                        <m:m>
                          <m:mPr>
                            <m:mcs>
                              <m:mc>
                                <m:mcPr>
                                  <m:count m:val="3"/>
                                  <m:mcJc m:val="center"/>
                                </m:mcPr>
                              </m:mc>
                            </m:mcs>
                            <m:ctrlPr>
                              <a:rPr lang="it-IT" sz="1600" i="1" smtClean="0">
                                <a:latin typeface="Cambria Math" panose="02040503050406030204" pitchFamily="18" charset="0"/>
                              </a:rPr>
                            </m:ctrlPr>
                          </m:mPr>
                          <m:mr>
                            <m:e>
                              <m:sSub>
                                <m:sSubPr>
                                  <m:ctrlPr>
                                    <a:rPr lang="it-IT" sz="1600" b="0" i="1" smtClean="0">
                                      <a:latin typeface="Cambria Math" panose="02040503050406030204" pitchFamily="18" charset="0"/>
                                    </a:rPr>
                                  </m:ctrlPr>
                                </m:sSubPr>
                                <m:e>
                                  <m:r>
                                    <m:rPr>
                                      <m:brk m:alnAt="7"/>
                                    </m:rPr>
                                    <a:rPr lang="it-IT" sz="1600" b="0" i="1" smtClean="0">
                                      <a:latin typeface="Cambria Math" panose="02040503050406030204" pitchFamily="18" charset="0"/>
                                    </a:rPr>
                                    <m:t>𝑞</m:t>
                                  </m:r>
                                </m:e>
                                <m:sub>
                                  <m:r>
                                    <m:rPr>
                                      <m:brk m:alnAt="7"/>
                                    </m:rPr>
                                    <a:rPr lang="it-IT" sz="1600" b="0" i="1" smtClean="0">
                                      <a:latin typeface="Cambria Math" panose="02040503050406030204" pitchFamily="18" charset="0"/>
                                    </a:rPr>
                                    <m:t>1</m:t>
                                  </m:r>
                                </m:sub>
                              </m:sSub>
                            </m:e>
                            <m:e>
                              <m:r>
                                <a:rPr lang="it-IT" sz="1600" b="0" i="1" smtClean="0">
                                  <a:latin typeface="Cambria Math" panose="02040503050406030204" pitchFamily="18" charset="0"/>
                                </a:rPr>
                                <m:t> </m:t>
                              </m:r>
                            </m:e>
                            <m:e>
                              <m:r>
                                <a:rPr lang="it-IT" sz="1600" b="0" i="1" smtClean="0">
                                  <a:latin typeface="Cambria Math" panose="02040503050406030204" pitchFamily="18" charset="0"/>
                                </a:rPr>
                                <m:t> </m:t>
                              </m:r>
                            </m:e>
                          </m:mr>
                          <m:mr>
                            <m:e>
                              <m:r>
                                <a:rPr lang="it-IT" sz="1600" b="0" i="1" smtClean="0">
                                  <a:latin typeface="Cambria Math" panose="02040503050406030204" pitchFamily="18" charset="0"/>
                                </a:rPr>
                                <m:t> </m:t>
                              </m:r>
                            </m:e>
                            <m:e>
                              <m:r>
                                <a:rPr lang="it-IT" sz="1600" i="1" smtClean="0">
                                  <a:latin typeface="Cambria Math" panose="02040503050406030204" pitchFamily="18" charset="0"/>
                                </a:rPr>
                                <m:t>⋱</m:t>
                              </m:r>
                            </m:e>
                            <m:e>
                              <m:r>
                                <a:rPr lang="it-IT" sz="1600" b="0" i="1" smtClean="0">
                                  <a:latin typeface="Cambria Math" panose="02040503050406030204" pitchFamily="18" charset="0"/>
                                </a:rPr>
                                <m:t> </m:t>
                              </m:r>
                            </m:e>
                          </m:mr>
                          <m:mr>
                            <m:e>
                              <m:r>
                                <a:rPr lang="it-IT" sz="1600" b="0" i="1" smtClean="0">
                                  <a:latin typeface="Cambria Math" panose="02040503050406030204" pitchFamily="18" charset="0"/>
                                </a:rPr>
                                <m:t> </m:t>
                              </m:r>
                            </m:e>
                            <m:e>
                              <m:r>
                                <a:rPr lang="it-IT" sz="1600" b="0" i="1" smtClean="0">
                                  <a:latin typeface="Cambria Math" panose="02040503050406030204" pitchFamily="18" charset="0"/>
                                </a:rPr>
                                <m:t> </m:t>
                              </m:r>
                            </m:e>
                            <m:e>
                              <m:sSub>
                                <m:sSubPr>
                                  <m:ctrlPr>
                                    <a:rPr lang="it-IT" sz="1600" b="0" i="1" smtClean="0">
                                      <a:latin typeface="Cambria Math" panose="02040503050406030204" pitchFamily="18" charset="0"/>
                                    </a:rPr>
                                  </m:ctrlPr>
                                </m:sSubPr>
                                <m:e>
                                  <m:r>
                                    <a:rPr lang="it-IT" sz="1600" b="0" i="1" smtClean="0">
                                      <a:latin typeface="Cambria Math" panose="02040503050406030204" pitchFamily="18" charset="0"/>
                                    </a:rPr>
                                    <m:t>𝑞</m:t>
                                  </m:r>
                                </m:e>
                                <m:sub>
                                  <m:r>
                                    <a:rPr lang="it-IT" sz="1600" b="0" i="1" smtClean="0">
                                      <a:latin typeface="Cambria Math" panose="02040503050406030204" pitchFamily="18" charset="0"/>
                                    </a:rPr>
                                    <m:t>𝑛</m:t>
                                  </m:r>
                                </m:sub>
                              </m:sSub>
                              <m:r>
                                <a:rPr lang="it-IT" sz="1600" b="0" i="1" smtClean="0">
                                  <a:latin typeface="Cambria Math" panose="02040503050406030204" pitchFamily="18" charset="0"/>
                                </a:rPr>
                                <m:t> </m:t>
                              </m:r>
                            </m:e>
                          </m:mr>
                        </m:m>
                      </m:e>
                    </m:d>
                    <m:r>
                      <a:rPr lang="it-IT" sz="1600" b="0" i="1" smtClean="0">
                        <a:latin typeface="Cambria Math" panose="02040503050406030204" pitchFamily="18" charset="0"/>
                      </a:rPr>
                      <m:t>    </m:t>
                    </m:r>
                    <m:r>
                      <a:rPr lang="it-IT" sz="1600" b="0" i="1" smtClean="0">
                        <a:latin typeface="Cambria Math" panose="02040503050406030204" pitchFamily="18" charset="0"/>
                      </a:rPr>
                      <m:t>𝑅</m:t>
                    </m:r>
                    <m:r>
                      <a:rPr lang="it-IT" sz="1600" b="0" i="1" smtClean="0">
                        <a:latin typeface="Cambria Math" panose="02040503050406030204" pitchFamily="18" charset="0"/>
                      </a:rPr>
                      <m:t>=</m:t>
                    </m:r>
                    <m:r>
                      <a:rPr lang="it-IT" sz="1600" b="0" i="1" smtClean="0">
                        <a:latin typeface="Cambria Math" panose="02040503050406030204" pitchFamily="18" charset="0"/>
                        <a:ea typeface="Cambria Math" panose="02040503050406030204" pitchFamily="18" charset="0"/>
                      </a:rPr>
                      <m:t>𝜌</m:t>
                    </m:r>
                    <m:d>
                      <m:dPr>
                        <m:begChr m:val="["/>
                        <m:endChr m:val="]"/>
                        <m:ctrlPr>
                          <a:rPr lang="it-IT" sz="1600" b="0" i="1" smtClean="0">
                            <a:latin typeface="Cambria Math" panose="02040503050406030204" pitchFamily="18" charset="0"/>
                          </a:rPr>
                        </m:ctrlPr>
                      </m:dPr>
                      <m:e>
                        <m:m>
                          <m:mPr>
                            <m:mcs>
                              <m:mc>
                                <m:mcPr>
                                  <m:count m:val="3"/>
                                  <m:mcJc m:val="center"/>
                                </m:mcPr>
                              </m:mc>
                            </m:mcs>
                            <m:ctrlPr>
                              <a:rPr lang="it-IT" sz="1600" b="0" i="1" smtClean="0">
                                <a:latin typeface="Cambria Math" panose="02040503050406030204" pitchFamily="18" charset="0"/>
                              </a:rPr>
                            </m:ctrlPr>
                          </m:mPr>
                          <m:mr>
                            <m:e>
                              <m:sSub>
                                <m:sSubPr>
                                  <m:ctrlPr>
                                    <a:rPr lang="it-IT" sz="1600" b="0" i="1" smtClean="0">
                                      <a:latin typeface="Cambria Math" panose="02040503050406030204" pitchFamily="18" charset="0"/>
                                    </a:rPr>
                                  </m:ctrlPr>
                                </m:sSubPr>
                                <m:e>
                                  <m:r>
                                    <m:rPr>
                                      <m:brk m:alnAt="7"/>
                                    </m:rPr>
                                    <a:rPr lang="it-IT" sz="1600" b="0" i="1" smtClean="0">
                                      <a:latin typeface="Cambria Math" panose="02040503050406030204" pitchFamily="18" charset="0"/>
                                    </a:rPr>
                                    <m:t>𝑟</m:t>
                                  </m:r>
                                </m:e>
                                <m:sub>
                                  <m:r>
                                    <m:rPr>
                                      <m:brk m:alnAt="7"/>
                                    </m:rPr>
                                    <a:rPr lang="it-IT" sz="1600" b="0" i="1" smtClean="0">
                                      <a:latin typeface="Cambria Math" panose="02040503050406030204" pitchFamily="18" charset="0"/>
                                    </a:rPr>
                                    <m:t>1</m:t>
                                  </m:r>
                                </m:sub>
                              </m:sSub>
                            </m:e>
                            <m:e>
                              <m:r>
                                <a:rPr lang="it-IT" sz="1600" b="0" i="1" smtClean="0">
                                  <a:latin typeface="Cambria Math" panose="02040503050406030204" pitchFamily="18" charset="0"/>
                                </a:rPr>
                                <m:t> </m:t>
                              </m:r>
                            </m:e>
                            <m:e>
                              <m:r>
                                <a:rPr lang="it-IT" sz="1600" b="0" i="1" smtClean="0">
                                  <a:latin typeface="Cambria Math" panose="02040503050406030204" pitchFamily="18" charset="0"/>
                                </a:rPr>
                                <m:t> </m:t>
                              </m:r>
                            </m:e>
                          </m:mr>
                          <m:mr>
                            <m:e>
                              <m:r>
                                <a:rPr lang="it-IT" sz="1600" b="0" i="1" smtClean="0">
                                  <a:latin typeface="Cambria Math" panose="02040503050406030204" pitchFamily="18" charset="0"/>
                                </a:rPr>
                                <m:t> </m:t>
                              </m:r>
                            </m:e>
                            <m:e>
                              <m:r>
                                <a:rPr lang="it-IT" sz="1600" b="0" i="1" smtClean="0">
                                  <a:latin typeface="Cambria Math" panose="02040503050406030204" pitchFamily="18" charset="0"/>
                                </a:rPr>
                                <m:t>⋱</m:t>
                              </m:r>
                            </m:e>
                            <m:e>
                              <m:r>
                                <a:rPr lang="it-IT" sz="1600" b="0" i="1" smtClean="0">
                                  <a:latin typeface="Cambria Math" panose="02040503050406030204" pitchFamily="18" charset="0"/>
                                </a:rPr>
                                <m:t> </m:t>
                              </m:r>
                            </m:e>
                          </m:mr>
                          <m:mr>
                            <m:e>
                              <m:r>
                                <a:rPr lang="it-IT" sz="1600" b="0" i="1" smtClean="0">
                                  <a:latin typeface="Cambria Math" panose="02040503050406030204" pitchFamily="18" charset="0"/>
                                </a:rPr>
                                <m:t> </m:t>
                              </m:r>
                            </m:e>
                            <m:e>
                              <m:r>
                                <a:rPr lang="it-IT" sz="1600" b="0" i="1" smtClean="0">
                                  <a:latin typeface="Cambria Math" panose="02040503050406030204" pitchFamily="18" charset="0"/>
                                </a:rPr>
                                <m:t> </m:t>
                              </m:r>
                            </m:e>
                            <m:e>
                              <m:sSub>
                                <m:sSubPr>
                                  <m:ctrlPr>
                                    <a:rPr lang="it-IT" sz="1600" b="0" i="1" smtClean="0">
                                      <a:latin typeface="Cambria Math" panose="02040503050406030204" pitchFamily="18" charset="0"/>
                                    </a:rPr>
                                  </m:ctrlPr>
                                </m:sSubPr>
                                <m:e>
                                  <m:r>
                                    <a:rPr lang="it-IT" sz="1600" b="0" i="1" smtClean="0">
                                      <a:latin typeface="Cambria Math" panose="02040503050406030204" pitchFamily="18" charset="0"/>
                                    </a:rPr>
                                    <m:t>𝑟</m:t>
                                  </m:r>
                                </m:e>
                                <m:sub>
                                  <m:r>
                                    <a:rPr lang="it-IT" sz="1600" b="0" i="1" smtClean="0">
                                      <a:latin typeface="Cambria Math" panose="02040503050406030204" pitchFamily="18" charset="0"/>
                                    </a:rPr>
                                    <m:t>𝑚</m:t>
                                  </m:r>
                                </m:sub>
                              </m:sSub>
                            </m:e>
                          </m:mr>
                        </m:m>
                      </m:e>
                    </m:d>
                  </m:oMath>
                </a14:m>
                <a:r>
                  <a:rPr lang="it-IT" sz="1600" dirty="0">
                    <a:latin typeface="Arial" panose="020B0604020202020204" pitchFamily="34" charset="0"/>
                    <a:cs typeface="Arial" panose="020B0604020202020204" pitchFamily="34" charset="0"/>
                  </a:rPr>
                  <a:t> </a:t>
                </a:r>
              </a:p>
              <a:p>
                <a:pPr>
                  <a:lnSpc>
                    <a:spcPct val="150000"/>
                  </a:lnSpc>
                </a:pPr>
                <a:r>
                  <a:rPr lang="it-IT" sz="1600" b="0" dirty="0">
                    <a:latin typeface="Arial" panose="020B0604020202020204" pitchFamily="34" charset="0"/>
                    <a:cs typeface="Arial" panose="020B0604020202020204" pitchFamily="34" charset="0"/>
                  </a:rPr>
                  <a:t>	</a:t>
                </a:r>
                <a14:m>
                  <m:oMath xmlns:m="http://schemas.openxmlformats.org/officeDocument/2006/math">
                    <m:sSub>
                      <m:sSubPr>
                        <m:ctrlPr>
                          <a:rPr lang="it-IT" sz="1600" b="0" i="1" smtClean="0">
                            <a:latin typeface="Cambria Math" panose="02040503050406030204" pitchFamily="18" charset="0"/>
                          </a:rPr>
                        </m:ctrlPr>
                      </m:sSubPr>
                      <m:e>
                        <m:r>
                          <a:rPr lang="en-US" sz="1600" b="0" i="1" smtClean="0">
                            <a:latin typeface="Cambria Math" panose="02040503050406030204" pitchFamily="18" charset="0"/>
                          </a:rPr>
                          <m:t>𝑞</m:t>
                        </m:r>
                      </m:e>
                      <m:sub>
                        <m:r>
                          <a:rPr lang="it-IT" sz="1600" b="0" i="1" smtClean="0">
                            <a:latin typeface="Cambria Math" panose="02040503050406030204" pitchFamily="18" charset="0"/>
                          </a:rPr>
                          <m:t>𝑖</m:t>
                        </m:r>
                      </m:sub>
                    </m:sSub>
                  </m:oMath>
                </a14:m>
                <a:r>
                  <a:rPr lang="it-IT" sz="1600" dirty="0">
                    <a:latin typeface="Arial" panose="020B0604020202020204" pitchFamily="34" charset="0"/>
                    <a:cs typeface="Arial" panose="020B0604020202020204" pitchFamily="34" charset="0"/>
                  </a:rPr>
                  <a:t> and </a:t>
                </a:r>
                <a14:m>
                  <m:oMath xmlns:m="http://schemas.openxmlformats.org/officeDocument/2006/math">
                    <m:sSub>
                      <m:sSubPr>
                        <m:ctrlPr>
                          <a:rPr lang="it-IT" sz="1600" b="0" i="1" smtClean="0">
                            <a:latin typeface="Cambria Math" panose="02040503050406030204" pitchFamily="18" charset="0"/>
                          </a:rPr>
                        </m:ctrlPr>
                      </m:sSubPr>
                      <m:e>
                        <m:r>
                          <a:rPr lang="it-IT" sz="1600" b="0" i="1" smtClean="0">
                            <a:latin typeface="Cambria Math" panose="02040503050406030204" pitchFamily="18" charset="0"/>
                          </a:rPr>
                          <m:t>𝑟</m:t>
                        </m:r>
                      </m:e>
                      <m:sub>
                        <m:r>
                          <a:rPr lang="it-IT" sz="1600" b="0" i="1" smtClean="0">
                            <a:latin typeface="Cambria Math" panose="02040503050406030204" pitchFamily="18" charset="0"/>
                          </a:rPr>
                          <m:t>𝑗</m:t>
                        </m:r>
                      </m:sub>
                    </m:sSub>
                  </m:oMath>
                </a14:m>
                <a:r>
                  <a:rPr lang="it-IT" sz="1600" dirty="0">
                    <a:latin typeface="Arial" panose="020B0604020202020204" pitchFamily="34" charset="0"/>
                    <a:cs typeface="Arial" panose="020B0604020202020204" pitchFamily="34" charset="0"/>
                  </a:rPr>
                  <a:t> are </a:t>
                </a:r>
                <a:r>
                  <a:rPr lang="it-IT" sz="1600" dirty="0" err="1">
                    <a:latin typeface="Arial" panose="020B0604020202020204" pitchFamily="34" charset="0"/>
                    <a:cs typeface="Arial" panose="020B0604020202020204" pitchFamily="34" charset="0"/>
                  </a:rPr>
                  <a:t>chosen</a:t>
                </a:r>
                <a:r>
                  <a:rPr lang="it-IT" sz="1600" dirty="0">
                    <a:latin typeface="Arial" panose="020B0604020202020204" pitchFamily="34" charset="0"/>
                    <a:cs typeface="Arial" panose="020B0604020202020204" pitchFamily="34" charset="0"/>
                  </a:rPr>
                  <a:t> </a:t>
                </a:r>
                <a:r>
                  <a:rPr lang="it-IT" sz="1600" dirty="0" err="1">
                    <a:latin typeface="Arial" panose="020B0604020202020204" pitchFamily="34" charset="0"/>
                    <a:cs typeface="Arial" panose="020B0604020202020204" pitchFamily="34" charset="0"/>
                  </a:rPr>
                  <a:t>such</a:t>
                </a:r>
                <a:r>
                  <a:rPr lang="it-IT" sz="1600" dirty="0">
                    <a:latin typeface="Arial" panose="020B0604020202020204" pitchFamily="34" charset="0"/>
                    <a:cs typeface="Arial" panose="020B0604020202020204" pitchFamily="34" charset="0"/>
                  </a:rPr>
                  <a:t> </a:t>
                </a:r>
                <a:r>
                  <a:rPr lang="it-IT" sz="1600" dirty="0" err="1">
                    <a:latin typeface="Arial" panose="020B0604020202020204" pitchFamily="34" charset="0"/>
                    <a:cs typeface="Arial" panose="020B0604020202020204" pitchFamily="34" charset="0"/>
                  </a:rPr>
                  <a:t>as</a:t>
                </a:r>
                <a:r>
                  <a:rPr lang="it-IT" sz="1600" dirty="0">
                    <a:latin typeface="Arial" panose="020B0604020202020204" pitchFamily="34" charset="0"/>
                    <a:cs typeface="Arial" panose="020B0604020202020204" pitchFamily="34" charset="0"/>
                  </a:rPr>
                  <a:t> to </a:t>
                </a:r>
                <a:r>
                  <a:rPr lang="it-IT" sz="1600" dirty="0" err="1">
                    <a:latin typeface="Arial" panose="020B0604020202020204" pitchFamily="34" charset="0"/>
                    <a:cs typeface="Arial" panose="020B0604020202020204" pitchFamily="34" charset="0"/>
                  </a:rPr>
                  <a:t>give</a:t>
                </a:r>
                <a:r>
                  <a:rPr lang="it-IT" sz="1600" dirty="0">
                    <a:latin typeface="Arial" panose="020B0604020202020204" pitchFamily="34" charset="0"/>
                    <a:cs typeface="Arial" panose="020B0604020202020204" pitchFamily="34" charset="0"/>
                  </a:rPr>
                  <a:t> </a:t>
                </a:r>
                <a:r>
                  <a:rPr lang="it-IT" sz="1600" dirty="0" err="1">
                    <a:latin typeface="Arial" panose="020B0604020202020204" pitchFamily="34" charset="0"/>
                    <a:cs typeface="Arial" panose="020B0604020202020204" pitchFamily="34" charset="0"/>
                  </a:rPr>
                  <a:t>equal</a:t>
                </a:r>
                <a:r>
                  <a:rPr lang="it-IT" sz="1600" dirty="0">
                    <a:latin typeface="Arial" panose="020B0604020202020204" pitchFamily="34" charset="0"/>
                    <a:cs typeface="Arial" panose="020B0604020202020204" pitchFamily="34" charset="0"/>
                  </a:rPr>
                  <a:t> </a:t>
                </a:r>
                <a:r>
                  <a:rPr lang="it-IT" sz="1600" dirty="0" err="1">
                    <a:latin typeface="Arial" panose="020B0604020202020204" pitchFamily="34" charset="0"/>
                    <a:cs typeface="Arial" panose="020B0604020202020204" pitchFamily="34" charset="0"/>
                  </a:rPr>
                  <a:t>effort</a:t>
                </a:r>
                <a:r>
                  <a:rPr lang="it-IT" sz="1600" dirty="0">
                    <a:latin typeface="Arial" panose="020B0604020202020204" pitchFamily="34" charset="0"/>
                    <a:cs typeface="Arial" panose="020B0604020202020204" pitchFamily="34" charset="0"/>
                  </a:rPr>
                  <a:t> for </a:t>
                </a:r>
                <a:r>
                  <a:rPr lang="it-IT" sz="1600" dirty="0" err="1">
                    <a:latin typeface="Arial" panose="020B0604020202020204" pitchFamily="34" charset="0"/>
                    <a:cs typeface="Arial" panose="020B0604020202020204" pitchFamily="34" charset="0"/>
                  </a:rPr>
                  <a:t>same</a:t>
                </a:r>
                <a:r>
                  <a:rPr lang="it-IT" sz="1600" dirty="0">
                    <a:latin typeface="Arial" panose="020B0604020202020204" pitchFamily="34" charset="0"/>
                    <a:cs typeface="Arial" panose="020B0604020202020204" pitchFamily="34" charset="0"/>
                  </a:rPr>
                  <a:t> «</a:t>
                </a:r>
                <a:r>
                  <a:rPr lang="it-IT" sz="1600" dirty="0" err="1">
                    <a:latin typeface="Arial" panose="020B0604020202020204" pitchFamily="34" charset="0"/>
                    <a:cs typeface="Arial" panose="020B0604020202020204" pitchFamily="34" charset="0"/>
                  </a:rPr>
                  <a:t>badness</a:t>
                </a:r>
                <a:r>
                  <a:rPr lang="it-IT" sz="1600" dirty="0">
                    <a:latin typeface="Arial" panose="020B0604020202020204" pitchFamily="34" charset="0"/>
                    <a:cs typeface="Arial" panose="020B0604020202020204" pitchFamily="34" charset="0"/>
                  </a:rPr>
                  <a:t>».</a:t>
                </a:r>
              </a:p>
              <a:p>
                <a:endParaRPr lang="it-IT" sz="1600" dirty="0">
                  <a:latin typeface="Arial" panose="020B0604020202020204" pitchFamily="34" charset="0"/>
                  <a:cs typeface="Arial" panose="020B0604020202020204" pitchFamily="34" charset="0"/>
                </a:endParaRPr>
              </a:p>
              <a:p>
                <a:r>
                  <a:rPr lang="it-IT" sz="1600" dirty="0">
                    <a:latin typeface="Arial" panose="020B0604020202020204" pitchFamily="34" charset="0"/>
                    <a:cs typeface="Arial" panose="020B0604020202020204" pitchFamily="34" charset="0"/>
                  </a:rPr>
                  <a:t>	</a:t>
                </a:r>
                <a14:m>
                  <m:oMath xmlns:m="http://schemas.openxmlformats.org/officeDocument/2006/math">
                    <m:f>
                      <m:fPr>
                        <m:ctrlPr>
                          <a:rPr lang="it-IT" sz="1600" i="1">
                            <a:latin typeface="Cambria Math" panose="02040503050406030204" pitchFamily="18" charset="0"/>
                          </a:rPr>
                        </m:ctrlPr>
                      </m:fPr>
                      <m:num>
                        <m:r>
                          <a:rPr lang="it-IT" sz="1600" i="1">
                            <a:latin typeface="Cambria Math" panose="02040503050406030204" pitchFamily="18" charset="0"/>
                          </a:rPr>
                          <m:t>1</m:t>
                        </m:r>
                      </m:num>
                      <m:den>
                        <m:r>
                          <a:rPr lang="it-IT" sz="1600" i="1">
                            <a:latin typeface="Cambria Math" panose="02040503050406030204" pitchFamily="18" charset="0"/>
                          </a:rPr>
                          <m:t>60</m:t>
                        </m:r>
                      </m:den>
                    </m:f>
                    <m:r>
                      <a:rPr lang="it-IT" sz="1600" i="1">
                        <a:latin typeface="Cambria Math" panose="02040503050406030204" pitchFamily="18" charset="0"/>
                      </a:rPr>
                      <m:t> </m:t>
                    </m:r>
                    <m:r>
                      <a:rPr lang="it-IT" sz="1600" i="1">
                        <a:latin typeface="Cambria Math" panose="02040503050406030204" pitchFamily="18" charset="0"/>
                      </a:rPr>
                      <m:t>𝑟𝑎𝑑</m:t>
                    </m:r>
                  </m:oMath>
                </a14:m>
                <a:r>
                  <a:rPr lang="it-IT" sz="1600" dirty="0">
                    <a:latin typeface="Arial" panose="020B0604020202020204" pitchFamily="34" charset="0"/>
                    <a:cs typeface="Arial" panose="020B0604020202020204" pitchFamily="34" charset="0"/>
                  </a:rPr>
                  <a:t> </a:t>
                </a:r>
                <a:r>
                  <a:rPr lang="it-IT" sz="1600" dirty="0" err="1">
                    <a:latin typeface="Arial" panose="020B0604020202020204" pitchFamily="34" charset="0"/>
                    <a:cs typeface="Arial" panose="020B0604020202020204" pitchFamily="34" charset="0"/>
                  </a:rPr>
                  <a:t>error</a:t>
                </a:r>
                <a:r>
                  <a:rPr lang="it-IT" sz="1600" dirty="0">
                    <a:latin typeface="Arial" panose="020B0604020202020204" pitchFamily="34" charset="0"/>
                    <a:cs typeface="Arial" panose="020B0604020202020204" pitchFamily="34" charset="0"/>
                  </a:rPr>
                  <a:t> is OK </a:t>
                </a:r>
                <a14:m>
                  <m:oMath xmlns:m="http://schemas.openxmlformats.org/officeDocument/2006/math">
                    <m:r>
                      <a:rPr lang="it-IT" sz="1600" i="1">
                        <a:latin typeface="Cambria Math" panose="02040503050406030204" pitchFamily="18" charset="0"/>
                        <a:ea typeface="Cambria Math" panose="02040503050406030204" pitchFamily="18" charset="0"/>
                      </a:rPr>
                      <m:t>⟹</m:t>
                    </m:r>
                    <m:sSub>
                      <m:sSubPr>
                        <m:ctrlPr>
                          <a:rPr lang="it-IT" sz="1600" i="1">
                            <a:latin typeface="Cambria Math" panose="02040503050406030204" pitchFamily="18" charset="0"/>
                            <a:ea typeface="Cambria Math" panose="02040503050406030204" pitchFamily="18" charset="0"/>
                          </a:rPr>
                        </m:ctrlPr>
                      </m:sSubPr>
                      <m:e>
                        <m:r>
                          <a:rPr lang="it-IT" sz="1600" i="1">
                            <a:latin typeface="Cambria Math" panose="02040503050406030204" pitchFamily="18" charset="0"/>
                            <a:ea typeface="Cambria Math" panose="02040503050406030204" pitchFamily="18" charset="0"/>
                          </a:rPr>
                          <m:t>𝑞</m:t>
                        </m:r>
                      </m:e>
                      <m:sub>
                        <m:r>
                          <a:rPr lang="it-IT" sz="1600" i="1">
                            <a:latin typeface="Cambria Math" panose="02040503050406030204" pitchFamily="18" charset="0"/>
                            <a:ea typeface="Cambria Math" panose="02040503050406030204" pitchFamily="18" charset="0"/>
                          </a:rPr>
                          <m:t>1</m:t>
                        </m:r>
                      </m:sub>
                    </m:sSub>
                    <m:r>
                      <a:rPr lang="it-IT" sz="1600" i="1">
                        <a:latin typeface="Cambria Math" panose="02040503050406030204" pitchFamily="18" charset="0"/>
                        <a:ea typeface="Cambria Math" panose="02040503050406030204" pitchFamily="18" charset="0"/>
                      </a:rPr>
                      <m:t>=</m:t>
                    </m:r>
                    <m:sSup>
                      <m:sSupPr>
                        <m:ctrlPr>
                          <a:rPr lang="it-IT" sz="1600" i="1">
                            <a:latin typeface="Cambria Math" panose="02040503050406030204" pitchFamily="18" charset="0"/>
                            <a:ea typeface="Cambria Math" panose="02040503050406030204" pitchFamily="18" charset="0"/>
                          </a:rPr>
                        </m:ctrlPr>
                      </m:sSupPr>
                      <m:e>
                        <m:d>
                          <m:dPr>
                            <m:ctrlPr>
                              <a:rPr lang="it-IT" sz="1600" i="1">
                                <a:latin typeface="Cambria Math" panose="02040503050406030204" pitchFamily="18" charset="0"/>
                                <a:ea typeface="Cambria Math" panose="02040503050406030204" pitchFamily="18" charset="0"/>
                              </a:rPr>
                            </m:ctrlPr>
                          </m:dPr>
                          <m:e>
                            <m:r>
                              <a:rPr lang="it-IT" sz="1600" i="1">
                                <a:latin typeface="Cambria Math" panose="02040503050406030204" pitchFamily="18" charset="0"/>
                                <a:ea typeface="Cambria Math" panose="02040503050406030204" pitchFamily="18" charset="0"/>
                              </a:rPr>
                              <m:t>60</m:t>
                            </m:r>
                          </m:e>
                        </m:d>
                      </m:e>
                      <m:sup>
                        <m:r>
                          <a:rPr lang="it-IT" sz="1600" i="1">
                            <a:latin typeface="Cambria Math" panose="02040503050406030204" pitchFamily="18" charset="0"/>
                            <a:ea typeface="Cambria Math" panose="02040503050406030204" pitchFamily="18" charset="0"/>
                          </a:rPr>
                          <m:t>2</m:t>
                        </m:r>
                      </m:sup>
                    </m:sSup>
                  </m:oMath>
                </a14:m>
                <a:r>
                  <a:rPr lang="it-IT" sz="1600" dirty="0">
                    <a:latin typeface="Arial" panose="020B0604020202020204" pitchFamily="34" charset="0"/>
                    <a:ea typeface="Cambria Math" panose="02040503050406030204" pitchFamily="18" charset="0"/>
                    <a:cs typeface="Arial" panose="020B0604020202020204" pitchFamily="34" charset="0"/>
                  </a:rPr>
                  <a:t> </a:t>
                </a:r>
                <a14:m>
                  <m:oMath xmlns:m="http://schemas.openxmlformats.org/officeDocument/2006/math">
                    <m:r>
                      <a:rPr lang="it-IT" sz="1600">
                        <a:latin typeface="Cambria Math" panose="02040503050406030204" pitchFamily="18" charset="0"/>
                        <a:ea typeface="Cambria Math" panose="02040503050406030204" pitchFamily="18" charset="0"/>
                      </a:rPr>
                      <m:t>         </m:t>
                    </m:r>
                    <m:r>
                      <a:rPr lang="it-IT" sz="1600" i="1">
                        <a:latin typeface="Cambria Math" panose="02040503050406030204" pitchFamily="18" charset="0"/>
                        <a:ea typeface="Cambria Math" panose="02040503050406030204" pitchFamily="18" charset="0"/>
                      </a:rPr>
                      <m:t> </m:t>
                    </m:r>
                    <m:sSub>
                      <m:sSubPr>
                        <m:ctrlPr>
                          <a:rPr lang="it-IT" sz="1600" i="1">
                            <a:latin typeface="Cambria Math" panose="02040503050406030204" pitchFamily="18" charset="0"/>
                            <a:ea typeface="Cambria Math" panose="02040503050406030204" pitchFamily="18" charset="0"/>
                          </a:rPr>
                        </m:ctrlPr>
                      </m:sSubPr>
                      <m:e>
                        <m:r>
                          <a:rPr lang="it-IT" sz="1600" i="1">
                            <a:latin typeface="Cambria Math" panose="02040503050406030204" pitchFamily="18" charset="0"/>
                            <a:ea typeface="Cambria Math" panose="02040503050406030204" pitchFamily="18" charset="0"/>
                          </a:rPr>
                          <m:t>𝑞</m:t>
                        </m:r>
                      </m:e>
                      <m:sub>
                        <m:r>
                          <a:rPr lang="it-IT" sz="1600" i="1">
                            <a:latin typeface="Cambria Math" panose="02040503050406030204" pitchFamily="18" charset="0"/>
                            <a:ea typeface="Cambria Math" panose="02040503050406030204" pitchFamily="18" charset="0"/>
                          </a:rPr>
                          <m:t>1</m:t>
                        </m:r>
                      </m:sub>
                    </m:sSub>
                    <m:sSubSup>
                      <m:sSubSupPr>
                        <m:ctrlPr>
                          <a:rPr lang="it-IT" sz="1600" i="1">
                            <a:latin typeface="Cambria Math" panose="02040503050406030204" pitchFamily="18" charset="0"/>
                            <a:ea typeface="Cambria Math" panose="02040503050406030204" pitchFamily="18" charset="0"/>
                          </a:rPr>
                        </m:ctrlPr>
                      </m:sSubSupPr>
                      <m:e>
                        <m:r>
                          <a:rPr lang="it-IT" sz="1600" i="1">
                            <a:latin typeface="Cambria Math" panose="02040503050406030204" pitchFamily="18" charset="0"/>
                            <a:ea typeface="Cambria Math" panose="02040503050406030204" pitchFamily="18" charset="0"/>
                          </a:rPr>
                          <m:t>𝑥</m:t>
                        </m:r>
                      </m:e>
                      <m:sub>
                        <m:r>
                          <a:rPr lang="it-IT" sz="1600" i="1">
                            <a:latin typeface="Cambria Math" panose="02040503050406030204" pitchFamily="18" charset="0"/>
                            <a:ea typeface="Cambria Math" panose="02040503050406030204" pitchFamily="18" charset="0"/>
                          </a:rPr>
                          <m:t>1</m:t>
                        </m:r>
                      </m:sub>
                      <m:sup>
                        <m:r>
                          <a:rPr lang="it-IT" sz="1600" i="1">
                            <a:latin typeface="Cambria Math" panose="02040503050406030204" pitchFamily="18" charset="0"/>
                            <a:ea typeface="Cambria Math" panose="02040503050406030204" pitchFamily="18" charset="0"/>
                          </a:rPr>
                          <m:t>2</m:t>
                        </m:r>
                      </m:sup>
                    </m:sSubSup>
                    <m:r>
                      <a:rPr lang="it-IT" sz="1600" i="1">
                        <a:latin typeface="Cambria Math" panose="02040503050406030204" pitchFamily="18" charset="0"/>
                        <a:ea typeface="Cambria Math" panose="02040503050406030204" pitchFamily="18" charset="0"/>
                      </a:rPr>
                      <m:t>=1 </m:t>
                    </m:r>
                    <m:r>
                      <m:rPr>
                        <m:sty m:val="p"/>
                      </m:rPr>
                      <a:rPr lang="it-IT" sz="1600">
                        <a:latin typeface="Cambria Math" panose="02040503050406030204" pitchFamily="18" charset="0"/>
                        <a:ea typeface="Cambria Math" panose="02040503050406030204" pitchFamily="18" charset="0"/>
                      </a:rPr>
                      <m:t>when</m:t>
                    </m:r>
                    <m:r>
                      <a:rPr lang="it-IT" sz="1600">
                        <a:latin typeface="Cambria Math" panose="02040503050406030204" pitchFamily="18" charset="0"/>
                        <a:ea typeface="Cambria Math" panose="02040503050406030204" pitchFamily="18" charset="0"/>
                      </a:rPr>
                      <m:t> </m:t>
                    </m:r>
                    <m:sSub>
                      <m:sSubPr>
                        <m:ctrlPr>
                          <a:rPr lang="it-IT" sz="1600" i="1">
                            <a:latin typeface="Cambria Math" panose="02040503050406030204" pitchFamily="18" charset="0"/>
                            <a:ea typeface="Cambria Math" panose="02040503050406030204" pitchFamily="18" charset="0"/>
                          </a:rPr>
                        </m:ctrlPr>
                      </m:sSubPr>
                      <m:e>
                        <m:r>
                          <a:rPr lang="it-IT" sz="1600" i="1">
                            <a:latin typeface="Cambria Math" panose="02040503050406030204" pitchFamily="18" charset="0"/>
                            <a:ea typeface="Cambria Math" panose="02040503050406030204" pitchFamily="18" charset="0"/>
                          </a:rPr>
                          <m:t>𝑥</m:t>
                        </m:r>
                      </m:e>
                      <m:sub>
                        <m:r>
                          <a:rPr lang="it-IT" sz="1600" b="0" i="1" smtClean="0">
                            <a:latin typeface="Cambria Math" panose="02040503050406030204" pitchFamily="18" charset="0"/>
                            <a:ea typeface="Cambria Math" panose="02040503050406030204" pitchFamily="18" charset="0"/>
                          </a:rPr>
                          <m:t>1</m:t>
                        </m:r>
                      </m:sub>
                    </m:sSub>
                    <m:r>
                      <a:rPr lang="it-IT" sz="1600" i="1">
                        <a:latin typeface="Cambria Math" panose="02040503050406030204" pitchFamily="18" charset="0"/>
                        <a:ea typeface="Cambria Math" panose="02040503050406030204" pitchFamily="18" charset="0"/>
                      </a:rPr>
                      <m:t>=</m:t>
                    </m:r>
                    <m:f>
                      <m:fPr>
                        <m:ctrlPr>
                          <a:rPr lang="it-IT" sz="1600" i="1">
                            <a:latin typeface="Cambria Math" panose="02040503050406030204" pitchFamily="18" charset="0"/>
                            <a:ea typeface="Cambria Math" panose="02040503050406030204" pitchFamily="18" charset="0"/>
                          </a:rPr>
                        </m:ctrlPr>
                      </m:fPr>
                      <m:num>
                        <m:r>
                          <a:rPr lang="it-IT" sz="1600" i="1">
                            <a:latin typeface="Cambria Math" panose="02040503050406030204" pitchFamily="18" charset="0"/>
                            <a:ea typeface="Cambria Math" panose="02040503050406030204" pitchFamily="18" charset="0"/>
                          </a:rPr>
                          <m:t>1</m:t>
                        </m:r>
                      </m:num>
                      <m:den>
                        <m:r>
                          <a:rPr lang="it-IT" sz="1600" i="1">
                            <a:latin typeface="Cambria Math" panose="02040503050406030204" pitchFamily="18" charset="0"/>
                            <a:ea typeface="Cambria Math" panose="02040503050406030204" pitchFamily="18" charset="0"/>
                          </a:rPr>
                          <m:t>60</m:t>
                        </m:r>
                      </m:den>
                    </m:f>
                    <m:r>
                      <a:rPr lang="it-IT" sz="1600" i="1">
                        <a:latin typeface="Cambria Math" panose="02040503050406030204" pitchFamily="18" charset="0"/>
                        <a:ea typeface="Cambria Math" panose="02040503050406030204" pitchFamily="18" charset="0"/>
                      </a:rPr>
                      <m:t>𝑟𝑎𝑑</m:t>
                    </m:r>
                  </m:oMath>
                </a14:m>
                <a:endParaRPr lang="it-IT" sz="1600" dirty="0">
                  <a:latin typeface="Arial" panose="020B0604020202020204" pitchFamily="34" charset="0"/>
                  <a:cs typeface="Arial" panose="020B0604020202020204" pitchFamily="34" charset="0"/>
                </a:endParaRPr>
              </a:p>
              <a:p>
                <a:r>
                  <a:rPr lang="it-IT" sz="1600" dirty="0">
                    <a:latin typeface="Arial" panose="020B0604020202020204" pitchFamily="34" charset="0"/>
                    <a:cs typeface="Arial" panose="020B0604020202020204" pitchFamily="34" charset="0"/>
                  </a:rPr>
                  <a:t>	</a:t>
                </a:r>
                <a14:m>
                  <m:oMath xmlns:m="http://schemas.openxmlformats.org/officeDocument/2006/math">
                    <m:r>
                      <a:rPr lang="it-IT" sz="1600" i="1" dirty="0" smtClean="0">
                        <a:latin typeface="Cambria Math" panose="02040503050406030204" pitchFamily="18" charset="0"/>
                      </a:rPr>
                      <m:t>1</m:t>
                    </m:r>
                    <m:r>
                      <a:rPr lang="it-IT" sz="1600" b="0" i="1" dirty="0" smtClean="0">
                        <a:latin typeface="Cambria Math" panose="02040503050406030204" pitchFamily="18" charset="0"/>
                      </a:rPr>
                      <m:t> </m:t>
                    </m:r>
                    <m:r>
                      <a:rPr lang="it-IT" sz="1600" b="0" i="1" dirty="0" smtClean="0">
                        <a:latin typeface="Cambria Math" panose="02040503050406030204" pitchFamily="18" charset="0"/>
                      </a:rPr>
                      <m:t>𝑝</m:t>
                    </m:r>
                    <m:r>
                      <a:rPr lang="it-IT" sz="1600" b="0" i="1" dirty="0" smtClean="0">
                        <a:latin typeface="Cambria Math" panose="02040503050406030204" pitchFamily="18" charset="0"/>
                      </a:rPr>
                      <m:t>.</m:t>
                    </m:r>
                    <m:r>
                      <a:rPr lang="it-IT" sz="1600" b="0" i="1" dirty="0" smtClean="0">
                        <a:latin typeface="Cambria Math" panose="02040503050406030204" pitchFamily="18" charset="0"/>
                      </a:rPr>
                      <m:t>𝑢</m:t>
                    </m:r>
                    <m:r>
                      <a:rPr lang="it-IT" sz="1600" b="0" i="1" dirty="0" smtClean="0">
                        <a:latin typeface="Cambria Math" panose="02040503050406030204" pitchFamily="18" charset="0"/>
                      </a:rPr>
                      <m:t>.</m:t>
                    </m:r>
                  </m:oMath>
                </a14:m>
                <a:r>
                  <a:rPr lang="it-IT" sz="1600" dirty="0">
                    <a:latin typeface="Arial" panose="020B0604020202020204" pitchFamily="34" charset="0"/>
                    <a:cs typeface="Arial" panose="020B0604020202020204" pitchFamily="34" charset="0"/>
                  </a:rPr>
                  <a:t> </a:t>
                </a:r>
                <a:r>
                  <a:rPr lang="it-IT" sz="1600" dirty="0" err="1">
                    <a:latin typeface="Arial" panose="020B0604020202020204" pitchFamily="34" charset="0"/>
                    <a:cs typeface="Arial" panose="020B0604020202020204" pitchFamily="34" charset="0"/>
                  </a:rPr>
                  <a:t>error</a:t>
                </a:r>
                <a:r>
                  <a:rPr lang="it-IT" sz="1600" dirty="0">
                    <a:latin typeface="Arial" panose="020B0604020202020204" pitchFamily="34" charset="0"/>
                    <a:cs typeface="Arial" panose="020B0604020202020204" pitchFamily="34" charset="0"/>
                  </a:rPr>
                  <a:t> is OK </a:t>
                </a:r>
                <a14:m>
                  <m:oMath xmlns:m="http://schemas.openxmlformats.org/officeDocument/2006/math">
                    <m:r>
                      <a:rPr lang="it-IT" sz="1600" i="1" smtClean="0">
                        <a:latin typeface="Cambria Math" panose="02040503050406030204" pitchFamily="18" charset="0"/>
                        <a:ea typeface="Cambria Math" panose="02040503050406030204" pitchFamily="18" charset="0"/>
                      </a:rPr>
                      <m:t>⟹</m:t>
                    </m:r>
                    <m:sSub>
                      <m:sSubPr>
                        <m:ctrlPr>
                          <a:rPr lang="it-IT" sz="1600" b="0" i="1" smtClean="0">
                            <a:latin typeface="Cambria Math" panose="02040503050406030204" pitchFamily="18" charset="0"/>
                            <a:ea typeface="Cambria Math" panose="02040503050406030204" pitchFamily="18" charset="0"/>
                          </a:rPr>
                        </m:ctrlPr>
                      </m:sSubPr>
                      <m:e>
                        <m:r>
                          <a:rPr lang="it-IT" sz="1600" b="0" i="1" smtClean="0">
                            <a:latin typeface="Cambria Math" panose="02040503050406030204" pitchFamily="18" charset="0"/>
                            <a:ea typeface="Cambria Math" panose="02040503050406030204" pitchFamily="18" charset="0"/>
                          </a:rPr>
                          <m:t>𝑞</m:t>
                        </m:r>
                      </m:e>
                      <m:sub>
                        <m:r>
                          <a:rPr lang="it-IT" sz="1600" b="0" i="1" smtClean="0">
                            <a:latin typeface="Cambria Math" panose="02040503050406030204" pitchFamily="18" charset="0"/>
                            <a:ea typeface="Cambria Math" panose="02040503050406030204" pitchFamily="18" charset="0"/>
                          </a:rPr>
                          <m:t>3</m:t>
                        </m:r>
                      </m:sub>
                    </m:sSub>
                    <m:r>
                      <a:rPr lang="it-IT" sz="1600" b="0" i="1" smtClean="0">
                        <a:latin typeface="Cambria Math" panose="02040503050406030204" pitchFamily="18" charset="0"/>
                        <a:ea typeface="Cambria Math" panose="02040503050406030204" pitchFamily="18" charset="0"/>
                      </a:rPr>
                      <m:t>=</m:t>
                    </m:r>
                    <m:sSup>
                      <m:sSupPr>
                        <m:ctrlPr>
                          <a:rPr lang="it-IT" sz="1600" b="0" i="1" smtClean="0">
                            <a:latin typeface="Cambria Math" panose="02040503050406030204" pitchFamily="18" charset="0"/>
                            <a:ea typeface="Cambria Math" panose="02040503050406030204" pitchFamily="18" charset="0"/>
                          </a:rPr>
                        </m:ctrlPr>
                      </m:sSupPr>
                      <m:e>
                        <m:d>
                          <m:dPr>
                            <m:ctrlPr>
                              <a:rPr lang="it-IT" sz="1600" b="0" i="1" smtClean="0">
                                <a:latin typeface="Cambria Math" panose="02040503050406030204" pitchFamily="18" charset="0"/>
                                <a:ea typeface="Cambria Math" panose="02040503050406030204" pitchFamily="18" charset="0"/>
                              </a:rPr>
                            </m:ctrlPr>
                          </m:dPr>
                          <m:e>
                            <m:r>
                              <a:rPr lang="it-IT" sz="1600" b="0" i="1" smtClean="0">
                                <a:latin typeface="Cambria Math" panose="02040503050406030204" pitchFamily="18" charset="0"/>
                                <a:ea typeface="Cambria Math" panose="02040503050406030204" pitchFamily="18" charset="0"/>
                              </a:rPr>
                              <m:t>1</m:t>
                            </m:r>
                          </m:e>
                        </m:d>
                      </m:e>
                      <m:sup>
                        <m:r>
                          <a:rPr lang="it-IT" sz="1600" b="0" i="1" smtClean="0">
                            <a:latin typeface="Cambria Math" panose="02040503050406030204" pitchFamily="18" charset="0"/>
                            <a:ea typeface="Cambria Math" panose="02040503050406030204" pitchFamily="18" charset="0"/>
                          </a:rPr>
                          <m:t>2</m:t>
                        </m:r>
                      </m:sup>
                    </m:sSup>
                    <m:r>
                      <a:rPr lang="it-IT" sz="1600" b="0" i="1" smtClean="0">
                        <a:latin typeface="Cambria Math" panose="02040503050406030204" pitchFamily="18" charset="0"/>
                        <a:ea typeface="Cambria Math" panose="02040503050406030204" pitchFamily="18" charset="0"/>
                      </a:rPr>
                      <m:t>               </m:t>
                    </m:r>
                    <m:sSub>
                      <m:sSubPr>
                        <m:ctrlPr>
                          <a:rPr lang="it-IT" sz="1600" b="0" i="1" smtClean="0">
                            <a:latin typeface="Cambria Math" panose="02040503050406030204" pitchFamily="18" charset="0"/>
                            <a:ea typeface="Cambria Math" panose="02040503050406030204" pitchFamily="18" charset="0"/>
                          </a:rPr>
                        </m:ctrlPr>
                      </m:sSubPr>
                      <m:e>
                        <m:r>
                          <a:rPr lang="it-IT" sz="1600" b="0" i="1" smtClean="0">
                            <a:latin typeface="Cambria Math" panose="02040503050406030204" pitchFamily="18" charset="0"/>
                            <a:ea typeface="Cambria Math" panose="02040503050406030204" pitchFamily="18" charset="0"/>
                          </a:rPr>
                          <m:t>𝑞</m:t>
                        </m:r>
                      </m:e>
                      <m:sub>
                        <m:r>
                          <a:rPr lang="it-IT" sz="1600" b="0" i="1" smtClean="0">
                            <a:latin typeface="Cambria Math" panose="02040503050406030204" pitchFamily="18" charset="0"/>
                            <a:ea typeface="Cambria Math" panose="02040503050406030204" pitchFamily="18" charset="0"/>
                          </a:rPr>
                          <m:t>3</m:t>
                        </m:r>
                      </m:sub>
                    </m:sSub>
                    <m:sSubSup>
                      <m:sSubSupPr>
                        <m:ctrlPr>
                          <a:rPr lang="it-IT" sz="1600" b="0" i="1" smtClean="0">
                            <a:latin typeface="Cambria Math" panose="02040503050406030204" pitchFamily="18" charset="0"/>
                            <a:ea typeface="Cambria Math" panose="02040503050406030204" pitchFamily="18" charset="0"/>
                          </a:rPr>
                        </m:ctrlPr>
                      </m:sSubSupPr>
                      <m:e>
                        <m:r>
                          <a:rPr lang="it-IT" sz="1600" b="0" i="1" smtClean="0">
                            <a:latin typeface="Cambria Math" panose="02040503050406030204" pitchFamily="18" charset="0"/>
                            <a:ea typeface="Cambria Math" panose="02040503050406030204" pitchFamily="18" charset="0"/>
                          </a:rPr>
                          <m:t>𝑥</m:t>
                        </m:r>
                      </m:e>
                      <m:sub>
                        <m:r>
                          <a:rPr lang="it-IT" sz="1600" b="0" i="1" smtClean="0">
                            <a:latin typeface="Cambria Math" panose="02040503050406030204" pitchFamily="18" charset="0"/>
                            <a:ea typeface="Cambria Math" panose="02040503050406030204" pitchFamily="18" charset="0"/>
                          </a:rPr>
                          <m:t>3</m:t>
                        </m:r>
                      </m:sub>
                      <m:sup>
                        <m:r>
                          <a:rPr lang="it-IT" sz="1600" b="0" i="1" smtClean="0">
                            <a:latin typeface="Cambria Math" panose="02040503050406030204" pitchFamily="18" charset="0"/>
                            <a:ea typeface="Cambria Math" panose="02040503050406030204" pitchFamily="18" charset="0"/>
                          </a:rPr>
                          <m:t>2</m:t>
                        </m:r>
                      </m:sup>
                    </m:sSubSup>
                    <m:r>
                      <a:rPr lang="it-IT" sz="1600" b="0" i="1" smtClean="0">
                        <a:latin typeface="Cambria Math" panose="02040503050406030204" pitchFamily="18" charset="0"/>
                        <a:ea typeface="Cambria Math" panose="02040503050406030204" pitchFamily="18" charset="0"/>
                      </a:rPr>
                      <m:t>=1 </m:t>
                    </m:r>
                    <m:r>
                      <m:rPr>
                        <m:sty m:val="p"/>
                      </m:rPr>
                      <a:rPr lang="it-IT" sz="1600" b="0" i="0" smtClean="0">
                        <a:latin typeface="Cambria Math" panose="02040503050406030204" pitchFamily="18" charset="0"/>
                        <a:ea typeface="Cambria Math" panose="02040503050406030204" pitchFamily="18" charset="0"/>
                      </a:rPr>
                      <m:t>when</m:t>
                    </m:r>
                    <m:r>
                      <a:rPr lang="it-IT" sz="1600" b="0" i="0" smtClean="0">
                        <a:latin typeface="Cambria Math" panose="02040503050406030204" pitchFamily="18" charset="0"/>
                        <a:ea typeface="Cambria Math" panose="02040503050406030204" pitchFamily="18" charset="0"/>
                      </a:rPr>
                      <m:t> </m:t>
                    </m:r>
                    <m:sSub>
                      <m:sSubPr>
                        <m:ctrlPr>
                          <a:rPr lang="it-IT" sz="1600" b="0" i="1" smtClean="0">
                            <a:latin typeface="Cambria Math" panose="02040503050406030204" pitchFamily="18" charset="0"/>
                            <a:ea typeface="Cambria Math" panose="02040503050406030204" pitchFamily="18" charset="0"/>
                          </a:rPr>
                        </m:ctrlPr>
                      </m:sSubPr>
                      <m:e>
                        <m:r>
                          <a:rPr lang="it-IT" sz="1600" b="0" i="1" smtClean="0">
                            <a:latin typeface="Cambria Math" panose="02040503050406030204" pitchFamily="18" charset="0"/>
                            <a:ea typeface="Cambria Math" panose="02040503050406030204" pitchFamily="18" charset="0"/>
                          </a:rPr>
                          <m:t>𝑥</m:t>
                        </m:r>
                      </m:e>
                      <m:sub>
                        <m:r>
                          <a:rPr lang="it-IT" sz="1600" b="0" i="1" smtClean="0">
                            <a:latin typeface="Cambria Math" panose="02040503050406030204" pitchFamily="18" charset="0"/>
                            <a:ea typeface="Cambria Math" panose="02040503050406030204" pitchFamily="18" charset="0"/>
                          </a:rPr>
                          <m:t>3</m:t>
                        </m:r>
                      </m:sub>
                    </m:sSub>
                    <m:r>
                      <a:rPr lang="it-IT" sz="1600" b="0" i="1" smtClean="0">
                        <a:latin typeface="Cambria Math" panose="02040503050406030204" pitchFamily="18" charset="0"/>
                        <a:ea typeface="Cambria Math" panose="02040503050406030204" pitchFamily="18" charset="0"/>
                      </a:rPr>
                      <m:t>=1 </m:t>
                    </m:r>
                    <m:r>
                      <a:rPr lang="it-IT" sz="1600" b="0" i="1" smtClean="0">
                        <a:latin typeface="Cambria Math" panose="02040503050406030204" pitchFamily="18" charset="0"/>
                        <a:ea typeface="Cambria Math" panose="02040503050406030204" pitchFamily="18" charset="0"/>
                      </a:rPr>
                      <m:t>𝑝</m:t>
                    </m:r>
                    <m:r>
                      <a:rPr lang="it-IT" sz="1600" b="0" i="1" smtClean="0">
                        <a:latin typeface="Cambria Math" panose="02040503050406030204" pitchFamily="18" charset="0"/>
                        <a:ea typeface="Cambria Math" panose="02040503050406030204" pitchFamily="18" charset="0"/>
                      </a:rPr>
                      <m:t>.</m:t>
                    </m:r>
                    <m:r>
                      <a:rPr lang="it-IT" sz="1600" b="0" i="1" smtClean="0">
                        <a:latin typeface="Cambria Math" panose="02040503050406030204" pitchFamily="18" charset="0"/>
                        <a:ea typeface="Cambria Math" panose="02040503050406030204" pitchFamily="18" charset="0"/>
                      </a:rPr>
                      <m:t>𝑢</m:t>
                    </m:r>
                    <m:r>
                      <a:rPr lang="it-IT" sz="1600" b="0" i="1" smtClean="0">
                        <a:latin typeface="Cambria Math" panose="02040503050406030204" pitchFamily="18" charset="0"/>
                        <a:ea typeface="Cambria Math" panose="02040503050406030204" pitchFamily="18" charset="0"/>
                      </a:rPr>
                      <m:t>.</m:t>
                    </m:r>
                  </m:oMath>
                </a14:m>
                <a:endParaRPr lang="it-IT" sz="1600" dirty="0">
                  <a:latin typeface="Arial" panose="020B0604020202020204" pitchFamily="34" charset="0"/>
                  <a:cs typeface="Arial" panose="020B0604020202020204" pitchFamily="34" charset="0"/>
                </a:endParaRPr>
              </a:p>
              <a:p>
                <a:pPr>
                  <a:lnSpc>
                    <a:spcPct val="150000"/>
                  </a:lnSpc>
                </a:pPr>
                <a:r>
                  <a:rPr lang="it-IT" sz="1600" dirty="0">
                    <a:latin typeface="Arial" panose="020B0604020202020204" pitchFamily="34" charset="0"/>
                    <a:cs typeface="Arial" panose="020B0604020202020204" pitchFamily="34" charset="0"/>
                  </a:rPr>
                  <a:t>	So:		</a:t>
                </a:r>
                <a:r>
                  <a:rPr lang="fr-FR" sz="1600" b="0" i="1" dirty="0">
                    <a:effectLst/>
                    <a:latin typeface="Arial" panose="020B0604020202020204" pitchFamily="34" charset="0"/>
                    <a:cs typeface="Arial" panose="020B0604020202020204" pitchFamily="34" charset="0"/>
                  </a:rPr>
                  <a:t>q = [60^2  0  0  0;  0  60^2  0  0;  0  0  1  0; 0  0  0  1]</a:t>
                </a:r>
              </a:p>
              <a:p>
                <a:pPr algn="ctr">
                  <a:lnSpc>
                    <a:spcPct val="150000"/>
                  </a:lnSpc>
                </a:pPr>
                <a:r>
                  <a:rPr lang="fr-FR" sz="1600" i="1" dirty="0">
                    <a:latin typeface="Arial" panose="020B0604020202020204" pitchFamily="34" charset="0"/>
                    <a:cs typeface="Arial" panose="020B0604020202020204" pitchFamily="34" charset="0"/>
                  </a:rPr>
                  <a:t>Q </a:t>
                </a:r>
                <a:r>
                  <a:rPr lang="it-IT" sz="1600" i="1" dirty="0">
                    <a:latin typeface="Arial" panose="020B0604020202020204" pitchFamily="34" charset="0"/>
                    <a:cs typeface="Arial" panose="020B0604020202020204" pitchFamily="34" charset="0"/>
                  </a:rPr>
                  <a:t>= </a:t>
                </a:r>
                <a:r>
                  <a:rPr lang="it-IT" sz="1600" b="0" i="1" dirty="0" err="1">
                    <a:effectLst/>
                    <a:latin typeface="Arial" panose="020B0604020202020204" pitchFamily="34" charset="0"/>
                    <a:cs typeface="Arial" panose="020B0604020202020204" pitchFamily="34" charset="0"/>
                  </a:rPr>
                  <a:t>blkdiag</a:t>
                </a:r>
                <a:r>
                  <a:rPr lang="it-IT" sz="1600" b="0" i="1" dirty="0">
                    <a:effectLst/>
                    <a:latin typeface="Arial" panose="020B0604020202020204" pitchFamily="34" charset="0"/>
                    <a:cs typeface="Arial" panose="020B0604020202020204" pitchFamily="34" charset="0"/>
                  </a:rPr>
                  <a:t>(q, q, q, q, q)</a:t>
                </a:r>
              </a:p>
              <a:p>
                <a:pPr algn="ctr">
                  <a:lnSpc>
                    <a:spcPct val="150000"/>
                  </a:lnSpc>
                </a:pPr>
                <a:r>
                  <a:rPr lang="it-IT" sz="1600" b="0" i="1" dirty="0">
                    <a:effectLst/>
                    <a:latin typeface="Arial" panose="020B0604020202020204" pitchFamily="34" charset="0"/>
                    <a:cs typeface="Arial" panose="020B0604020202020204" pitchFamily="34" charset="0"/>
                  </a:rPr>
                  <a:t>R = </a:t>
                </a:r>
                <a:r>
                  <a:rPr lang="it-IT" sz="1600" b="0" i="1" dirty="0" err="1">
                    <a:effectLst/>
                    <a:latin typeface="Arial" panose="020B0604020202020204" pitchFamily="34" charset="0"/>
                    <a:cs typeface="Arial" panose="020B0604020202020204" pitchFamily="34" charset="0"/>
                  </a:rPr>
                  <a:t>eye</a:t>
                </a:r>
                <a:r>
                  <a:rPr lang="it-IT" sz="1600" b="0" i="1" dirty="0">
                    <a:effectLst/>
                    <a:latin typeface="Arial" panose="020B0604020202020204" pitchFamily="34" charset="0"/>
                    <a:cs typeface="Arial" panose="020B0604020202020204" pitchFamily="34" charset="0"/>
                  </a:rPr>
                  <a:t>(5)</a:t>
                </a:r>
              </a:p>
            </p:txBody>
          </p:sp>
        </mc:Choice>
        <mc:Fallback xmlns="">
          <p:sp>
            <p:nvSpPr>
              <p:cNvPr id="6" name="CasellaDiTesto 5">
                <a:extLst>
                  <a:ext uri="{FF2B5EF4-FFF2-40B4-BE49-F238E27FC236}">
                    <a16:creationId xmlns:a16="http://schemas.microsoft.com/office/drawing/2014/main" id="{E064DF63-A79E-EEF7-D42A-9D129ED812B0}"/>
                  </a:ext>
                </a:extLst>
              </p:cNvPr>
              <p:cNvSpPr txBox="1">
                <a:spLocks noRot="1" noChangeAspect="1" noMove="1" noResize="1" noEditPoints="1" noAdjustHandles="1" noChangeArrowheads="1" noChangeShapeType="1" noTextEdit="1"/>
              </p:cNvSpPr>
              <p:nvPr/>
            </p:nvSpPr>
            <p:spPr>
              <a:xfrm>
                <a:off x="360000" y="1440000"/>
                <a:ext cx="8323726" cy="4282967"/>
              </a:xfrm>
              <a:prstGeom prst="rect">
                <a:avLst/>
              </a:prstGeom>
              <a:blipFill>
                <a:blip r:embed="rId3"/>
                <a:stretch>
                  <a:fillRect l="-366" t="-427" b="-853"/>
                </a:stretch>
              </a:blipFill>
            </p:spPr>
            <p:txBody>
              <a:bodyPr/>
              <a:lstStyle/>
              <a:p>
                <a:r>
                  <a:rPr lang="it-IT">
                    <a:noFill/>
                  </a:rPr>
                  <a:t> </a:t>
                </a:r>
              </a:p>
            </p:txBody>
          </p:sp>
        </mc:Fallback>
      </mc:AlternateContent>
      <p:sp>
        <p:nvSpPr>
          <p:cNvPr id="7" name="CasellaDiTesto 6">
            <a:extLst>
              <a:ext uri="{FF2B5EF4-FFF2-40B4-BE49-F238E27FC236}">
                <a16:creationId xmlns:a16="http://schemas.microsoft.com/office/drawing/2014/main" id="{32BC49AD-7527-3E44-280F-8ED1EC04BD2A}"/>
              </a:ext>
            </a:extLst>
          </p:cNvPr>
          <p:cNvSpPr txBox="1"/>
          <p:nvPr/>
        </p:nvSpPr>
        <p:spPr>
          <a:xfrm>
            <a:off x="4114800" y="2974848"/>
            <a:ext cx="65" cy="276999"/>
          </a:xfrm>
          <a:prstGeom prst="rect">
            <a:avLst/>
          </a:prstGeom>
          <a:noFill/>
        </p:spPr>
        <p:txBody>
          <a:bodyPr wrap="none" lIns="0" tIns="0" rIns="0" bIns="0" rtlCol="0">
            <a:spAutoFit/>
          </a:bodyPr>
          <a:lstStyle/>
          <a:p>
            <a:endParaRPr lang="it-IT"/>
          </a:p>
        </p:txBody>
      </p:sp>
    </p:spTree>
    <p:extLst>
      <p:ext uri="{BB962C8B-B14F-4D97-AF65-F5344CB8AC3E}">
        <p14:creationId xmlns:p14="http://schemas.microsoft.com/office/powerpoint/2010/main" val="37792599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olo 1"/>
              <p:cNvSpPr>
                <a:spLocks noGrp="1"/>
              </p:cNvSpPr>
              <p:nvPr>
                <p:ph type="title"/>
              </p:nvPr>
            </p:nvSpPr>
            <p:spPr/>
            <p:txBody>
              <a:bodyPr anchor="ctr"/>
              <a:lstStyle/>
              <a:p>
                <a14:m>
                  <m:oMath xmlns:m="http://schemas.openxmlformats.org/officeDocument/2006/math">
                    <m:sSub>
                      <m:sSubPr>
                        <m:ctrlPr>
                          <a:rPr lang="it-IT" b="1" i="1" dirty="0" smtClean="0">
                            <a:latin typeface="Cambria Math" panose="02040503050406030204" pitchFamily="18" charset="0"/>
                            <a:ea typeface="Cambria Math" panose="02040503050406030204" pitchFamily="18" charset="0"/>
                          </a:rPr>
                        </m:ctrlPr>
                      </m:sSubPr>
                      <m:e>
                        <m:r>
                          <a:rPr lang="it-IT" i="1" dirty="0" smtClean="0">
                            <a:latin typeface="Cambria Math" panose="02040503050406030204" pitchFamily="18" charset="0"/>
                            <a:ea typeface="Cambria Math" panose="02040503050406030204" pitchFamily="18" charset="0"/>
                          </a:rPr>
                          <m:t>ℋ</m:t>
                        </m:r>
                      </m:e>
                      <m:sub>
                        <m:r>
                          <a:rPr lang="it-IT" b="1" i="1" dirty="0" smtClean="0">
                            <a:latin typeface="Cambria Math" panose="02040503050406030204" pitchFamily="18" charset="0"/>
                            <a:ea typeface="Cambria Math" panose="02040503050406030204" pitchFamily="18" charset="0"/>
                          </a:rPr>
                          <m:t>𝟐</m:t>
                        </m:r>
                      </m:sub>
                    </m:sSub>
                  </m:oMath>
                </a14:m>
                <a:r>
                  <a:rPr lang="it-IT"/>
                  <a:t> </a:t>
                </a:r>
                <a:r>
                  <a:rPr lang="it-IT" err="1"/>
                  <a:t>norm</a:t>
                </a:r>
                <a:r>
                  <a:rPr lang="it-IT"/>
                  <a:t> </a:t>
                </a:r>
                <a:r>
                  <a:rPr lang="it-IT" err="1"/>
                  <a:t>minimization</a:t>
                </a:r>
                <a:r>
                  <a:rPr lang="it-IT"/>
                  <a:t> LMI</a:t>
                </a:r>
              </a:p>
            </p:txBody>
          </p:sp>
        </mc:Choice>
        <mc:Fallback xmlns="">
          <p:sp>
            <p:nvSpPr>
              <p:cNvPr id="2" name="Titolo 1"/>
              <p:cNvSpPr>
                <a:spLocks noGrp="1" noRot="1" noChangeAspect="1" noMove="1" noResize="1" noEditPoints="1" noAdjustHandles="1" noChangeArrowheads="1" noChangeShapeType="1" noTextEdit="1"/>
              </p:cNvSpPr>
              <p:nvPr>
                <p:ph type="title"/>
              </p:nvPr>
            </p:nvSpPr>
            <p:spPr>
              <a:blipFill>
                <a:blip r:embed="rId2"/>
                <a:stretch>
                  <a:fillRect l="-71"/>
                </a:stretch>
              </a:blipFill>
            </p:spPr>
            <p:txBody>
              <a:bodyPr/>
              <a:lstStyle/>
              <a:p>
                <a:r>
                  <a:rPr lang="en-US">
                    <a:noFill/>
                  </a:rPr>
                  <a:t> </a:t>
                </a:r>
              </a:p>
            </p:txBody>
          </p:sp>
        </mc:Fallback>
      </mc:AlternateContent>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3A1CBB2B-BE7F-EB2A-2DA7-0F19BE4635D6}"/>
                  </a:ext>
                </a:extLst>
              </p:cNvPr>
              <p:cNvSpPr txBox="1"/>
              <p:nvPr/>
            </p:nvSpPr>
            <p:spPr>
              <a:xfrm>
                <a:off x="360000" y="1728000"/>
                <a:ext cx="8430652" cy="3685240"/>
              </a:xfrm>
              <a:prstGeom prst="rect">
                <a:avLst/>
              </a:prstGeom>
              <a:noFill/>
            </p:spPr>
            <p:txBody>
              <a:bodyPr wrap="square" rtlCol="0">
                <a:spAutoFit/>
              </a:bodyPr>
              <a:lstStyle/>
              <a:p>
                <a:r>
                  <a:rPr lang="it-IT" sz="1600">
                    <a:latin typeface="Arial" panose="020B0604020202020204" pitchFamily="34" charset="0"/>
                    <a:cs typeface="Arial" panose="020B0604020202020204" pitchFamily="34" charset="0"/>
                  </a:rPr>
                  <a:t>To sum up:</a:t>
                </a:r>
              </a:p>
              <a:p>
                <a:endParaRPr lang="it-IT" sz="1600">
                  <a:latin typeface="Arial" panose="020B0604020202020204" pitchFamily="34" charset="0"/>
                  <a:cs typeface="Arial" panose="020B0604020202020204" pitchFamily="34" charset="0"/>
                </a:endParaRPr>
              </a:p>
              <a:p>
                <a:endParaRPr lang="it-IT" sz="1600">
                  <a:latin typeface="Arial" panose="020B0604020202020204" pitchFamily="34" charset="0"/>
                  <a:cs typeface="Arial" panose="020B0604020202020204" pitchFamily="34" charset="0"/>
                </a:endParaRPr>
              </a:p>
              <a:p>
                <a:endParaRPr lang="it-IT" sz="1600">
                  <a:latin typeface="Arial" panose="020B0604020202020204" pitchFamily="34" charset="0"/>
                  <a:cs typeface="Arial" panose="020B0604020202020204" pitchFamily="34" charset="0"/>
                </a:endParaRPr>
              </a:p>
              <a:p>
                <a:r>
                  <a:rPr lang="it-IT" sz="1600">
                    <a:latin typeface="Arial" panose="020B0604020202020204" pitchFamily="34" charset="0"/>
                    <a:cs typeface="Arial" panose="020B0604020202020204" pitchFamily="34" charset="0"/>
                  </a:rPr>
                  <a:t>In </a:t>
                </a:r>
                <a:r>
                  <a:rPr lang="it-IT" sz="1600" err="1">
                    <a:latin typeface="Arial" panose="020B0604020202020204" pitchFamily="34" charset="0"/>
                    <a:cs typeface="Arial" panose="020B0604020202020204" pitchFamily="34" charset="0"/>
                  </a:rPr>
                  <a:t>order</a:t>
                </a:r>
                <a:r>
                  <a:rPr lang="it-IT" sz="1600">
                    <a:latin typeface="Arial" panose="020B0604020202020204" pitchFamily="34" charset="0"/>
                    <a:cs typeface="Arial" panose="020B0604020202020204" pitchFamily="34" charset="0"/>
                  </a:rPr>
                  <a:t> to </a:t>
                </a:r>
                <a:r>
                  <a:rPr lang="it-IT" sz="1600" err="1">
                    <a:latin typeface="Arial" panose="020B0604020202020204" pitchFamily="34" charset="0"/>
                    <a:cs typeface="Arial" panose="020B0604020202020204" pitchFamily="34" charset="0"/>
                  </a:rPr>
                  <a:t>achieve</a:t>
                </a:r>
                <a:r>
                  <a:rPr lang="it-IT" sz="1600">
                    <a:latin typeface="Arial" panose="020B0604020202020204" pitchFamily="34" charset="0"/>
                    <a:cs typeface="Arial" panose="020B0604020202020204" pitchFamily="34" charset="0"/>
                  </a:rPr>
                  <a:t> a </a:t>
                </a:r>
                <a14:m>
                  <m:oMath xmlns:m="http://schemas.openxmlformats.org/officeDocument/2006/math">
                    <m:sSub>
                      <m:sSubPr>
                        <m:ctrlPr>
                          <a:rPr lang="it-IT" sz="2000" b="1" i="1" dirty="0" smtClean="0">
                            <a:latin typeface="Cambria Math" panose="02040503050406030204" pitchFamily="18" charset="0"/>
                            <a:ea typeface="Cambria Math" panose="02040503050406030204" pitchFamily="18" charset="0"/>
                          </a:rPr>
                        </m:ctrlPr>
                      </m:sSubPr>
                      <m:e>
                        <m:r>
                          <a:rPr lang="it-IT" sz="2000" i="1" dirty="0" smtClean="0">
                            <a:latin typeface="Cambria Math" panose="02040503050406030204" pitchFamily="18" charset="0"/>
                            <a:ea typeface="Cambria Math" panose="02040503050406030204" pitchFamily="18" charset="0"/>
                          </a:rPr>
                          <m:t>ℋ</m:t>
                        </m:r>
                      </m:e>
                      <m:sub>
                        <m:r>
                          <a:rPr lang="it-IT" sz="2000" b="1" i="1" dirty="0" smtClean="0">
                            <a:latin typeface="Cambria Math" panose="02040503050406030204" pitchFamily="18" charset="0"/>
                            <a:ea typeface="Cambria Math" panose="02040503050406030204" pitchFamily="18" charset="0"/>
                          </a:rPr>
                          <m:t>𝟐</m:t>
                        </m:r>
                      </m:sub>
                    </m:sSub>
                  </m:oMath>
                </a14:m>
                <a:r>
                  <a:rPr lang="it-IT" sz="1600">
                    <a:latin typeface="Arial" panose="020B0604020202020204" pitchFamily="34" charset="0"/>
                    <a:cs typeface="Arial" panose="020B0604020202020204" pitchFamily="34" charset="0"/>
                  </a:rPr>
                  <a:t> </a:t>
                </a:r>
                <a:r>
                  <a:rPr lang="it-IT" sz="1600" err="1">
                    <a:latin typeface="Arial" panose="020B0604020202020204" pitchFamily="34" charset="0"/>
                    <a:cs typeface="Arial" panose="020B0604020202020204" pitchFamily="34" charset="0"/>
                  </a:rPr>
                  <a:t>norm</a:t>
                </a:r>
                <a:r>
                  <a:rPr lang="it-IT" sz="1600">
                    <a:latin typeface="Arial" panose="020B0604020202020204" pitchFamily="34" charset="0"/>
                    <a:cs typeface="Arial" panose="020B0604020202020204" pitchFamily="34" charset="0"/>
                  </a:rPr>
                  <a:t> </a:t>
                </a:r>
                <a:r>
                  <a:rPr lang="it-IT" sz="1600" err="1">
                    <a:latin typeface="Arial" panose="020B0604020202020204" pitchFamily="34" charset="0"/>
                    <a:cs typeface="Arial" panose="020B0604020202020204" pitchFamily="34" charset="0"/>
                  </a:rPr>
                  <a:t>minimization</a:t>
                </a:r>
                <a:r>
                  <a:rPr lang="it-IT" sz="1600">
                    <a:latin typeface="Arial" panose="020B0604020202020204" pitchFamily="34" charset="0"/>
                    <a:cs typeface="Arial" panose="020B0604020202020204" pitchFamily="34" charset="0"/>
                  </a:rPr>
                  <a:t> the following LMI is </a:t>
                </a:r>
                <a:r>
                  <a:rPr lang="it-IT" sz="1600" err="1">
                    <a:latin typeface="Arial" panose="020B0604020202020204" pitchFamily="34" charset="0"/>
                    <a:cs typeface="Arial" panose="020B0604020202020204" pitchFamily="34" charset="0"/>
                  </a:rPr>
                  <a:t>implemented</a:t>
                </a:r>
                <a:r>
                  <a:rPr lang="it-IT" sz="1600">
                    <a:latin typeface="Arial" panose="020B0604020202020204" pitchFamily="34" charset="0"/>
                    <a:cs typeface="Arial" panose="020B0604020202020204" pitchFamily="34" charset="0"/>
                  </a:rPr>
                  <a:t>:</a:t>
                </a:r>
              </a:p>
              <a:p>
                <a:endParaRPr lang="it-IT" sz="1600" b="0" i="0">
                  <a:effectLst/>
                  <a:latin typeface="Arial" panose="020B0604020202020204" pitchFamily="34" charset="0"/>
                  <a:cs typeface="Arial" panose="020B0604020202020204" pitchFamily="34" charset="0"/>
                </a:endParaRPr>
              </a:p>
              <a:p>
                <a:pPr>
                  <a:lnSpc>
                    <a:spcPct val="150000"/>
                  </a:lnSpc>
                </a:pPr>
                <a14:m>
                  <m:oMathPara xmlns:m="http://schemas.openxmlformats.org/officeDocument/2006/math">
                    <m:oMathParaPr>
                      <m:jc m:val="centerGroup"/>
                    </m:oMathParaPr>
                    <m:oMath xmlns:m="http://schemas.openxmlformats.org/officeDocument/2006/math">
                      <m:r>
                        <a:rPr lang="it-IT" sz="1600" b="0" i="1" smtClean="0">
                          <a:latin typeface="Cambria Math" panose="02040503050406030204" pitchFamily="18" charset="0"/>
                        </a:rPr>
                        <m:t>𝐴𝑌</m:t>
                      </m:r>
                      <m:r>
                        <a:rPr lang="it-IT" sz="1600" b="0" i="1" smtClean="0">
                          <a:latin typeface="Cambria Math" panose="02040503050406030204" pitchFamily="18" charset="0"/>
                        </a:rPr>
                        <m:t>+</m:t>
                      </m:r>
                      <m:r>
                        <a:rPr lang="it-IT" sz="1600" b="0" i="1" smtClean="0">
                          <a:latin typeface="Cambria Math" panose="02040503050406030204" pitchFamily="18" charset="0"/>
                        </a:rPr>
                        <m:t>𝐵𝐿</m:t>
                      </m:r>
                      <m:r>
                        <a:rPr lang="it-IT" sz="1600" b="0" i="1" smtClean="0">
                          <a:latin typeface="Cambria Math" panose="02040503050406030204" pitchFamily="18" charset="0"/>
                        </a:rPr>
                        <m:t>+</m:t>
                      </m:r>
                      <m:r>
                        <a:rPr lang="it-IT" sz="1600" b="0" i="1" smtClean="0">
                          <a:latin typeface="Cambria Math" panose="02040503050406030204" pitchFamily="18" charset="0"/>
                        </a:rPr>
                        <m:t>𝑌</m:t>
                      </m:r>
                      <m:sSup>
                        <m:sSupPr>
                          <m:ctrlPr>
                            <a:rPr lang="it-IT" sz="1600" b="0" i="1" smtClean="0">
                              <a:latin typeface="Cambria Math" panose="02040503050406030204" pitchFamily="18" charset="0"/>
                            </a:rPr>
                          </m:ctrlPr>
                        </m:sSupPr>
                        <m:e>
                          <m:r>
                            <a:rPr lang="it-IT" sz="1600" b="0" i="1" smtClean="0">
                              <a:latin typeface="Cambria Math" panose="02040503050406030204" pitchFamily="18" charset="0"/>
                            </a:rPr>
                            <m:t>𝐴</m:t>
                          </m:r>
                        </m:e>
                        <m:sup>
                          <m:r>
                            <a:rPr lang="it-IT" sz="1600" b="0" i="1" smtClean="0">
                              <a:latin typeface="Cambria Math" panose="02040503050406030204" pitchFamily="18" charset="0"/>
                            </a:rPr>
                            <m:t>𝑇</m:t>
                          </m:r>
                        </m:sup>
                      </m:sSup>
                      <m:r>
                        <a:rPr lang="it-IT" sz="1600" b="0" i="1" smtClean="0">
                          <a:latin typeface="Cambria Math" panose="02040503050406030204" pitchFamily="18" charset="0"/>
                        </a:rPr>
                        <m:t>+</m:t>
                      </m:r>
                      <m:sSup>
                        <m:sSupPr>
                          <m:ctrlPr>
                            <a:rPr lang="it-IT" sz="1600" b="0" i="1" smtClean="0">
                              <a:latin typeface="Cambria Math" panose="02040503050406030204" pitchFamily="18" charset="0"/>
                            </a:rPr>
                          </m:ctrlPr>
                        </m:sSupPr>
                        <m:e>
                          <m:r>
                            <a:rPr lang="it-IT" sz="1600" b="0" i="1" smtClean="0">
                              <a:latin typeface="Cambria Math" panose="02040503050406030204" pitchFamily="18" charset="0"/>
                            </a:rPr>
                            <m:t>𝐿</m:t>
                          </m:r>
                        </m:e>
                        <m:sup>
                          <m:r>
                            <a:rPr lang="it-IT" sz="1600" b="0" i="1" smtClean="0">
                              <a:latin typeface="Cambria Math" panose="02040503050406030204" pitchFamily="18" charset="0"/>
                            </a:rPr>
                            <m:t>𝑇</m:t>
                          </m:r>
                        </m:sup>
                      </m:sSup>
                      <m:sSup>
                        <m:sSupPr>
                          <m:ctrlPr>
                            <a:rPr lang="it-IT" sz="1600" b="0" i="1" smtClean="0">
                              <a:latin typeface="Cambria Math" panose="02040503050406030204" pitchFamily="18" charset="0"/>
                            </a:rPr>
                          </m:ctrlPr>
                        </m:sSupPr>
                        <m:e>
                          <m:r>
                            <a:rPr lang="it-IT" sz="1600" b="0" i="1" smtClean="0">
                              <a:latin typeface="Cambria Math" panose="02040503050406030204" pitchFamily="18" charset="0"/>
                            </a:rPr>
                            <m:t>𝐵</m:t>
                          </m:r>
                        </m:e>
                        <m:sup>
                          <m:r>
                            <a:rPr lang="it-IT" sz="1600" b="0" i="1" smtClean="0">
                              <a:latin typeface="Cambria Math" panose="02040503050406030204" pitchFamily="18" charset="0"/>
                            </a:rPr>
                            <m:t>𝑇</m:t>
                          </m:r>
                        </m:sup>
                      </m:sSup>
                      <m:r>
                        <a:rPr lang="it-IT" sz="1600" b="0" i="1" smtClean="0">
                          <a:latin typeface="Cambria Math" panose="02040503050406030204" pitchFamily="18" charset="0"/>
                        </a:rPr>
                        <m:t>+</m:t>
                      </m:r>
                      <m:sSub>
                        <m:sSubPr>
                          <m:ctrlPr>
                            <a:rPr lang="it-IT" sz="1600" b="0" i="1" smtClean="0">
                              <a:latin typeface="Cambria Math" panose="02040503050406030204" pitchFamily="18" charset="0"/>
                            </a:rPr>
                          </m:ctrlPr>
                        </m:sSubPr>
                        <m:e>
                          <m:r>
                            <a:rPr lang="it-IT" sz="1600" b="0" i="1" smtClean="0">
                              <a:latin typeface="Cambria Math" panose="02040503050406030204" pitchFamily="18" charset="0"/>
                            </a:rPr>
                            <m:t>𝐵</m:t>
                          </m:r>
                        </m:e>
                        <m:sub>
                          <m:r>
                            <a:rPr lang="it-IT" sz="1600" b="0" i="1" smtClean="0">
                              <a:latin typeface="Cambria Math" panose="02040503050406030204" pitchFamily="18" charset="0"/>
                            </a:rPr>
                            <m:t>𝑤</m:t>
                          </m:r>
                        </m:sub>
                      </m:sSub>
                      <m:sSubSup>
                        <m:sSubSupPr>
                          <m:ctrlPr>
                            <a:rPr lang="it-IT" sz="1600" b="0" i="1" smtClean="0">
                              <a:latin typeface="Cambria Math" panose="02040503050406030204" pitchFamily="18" charset="0"/>
                            </a:rPr>
                          </m:ctrlPr>
                        </m:sSubSupPr>
                        <m:e>
                          <m:r>
                            <a:rPr lang="it-IT" sz="1600" b="0" i="1" smtClean="0">
                              <a:latin typeface="Cambria Math" panose="02040503050406030204" pitchFamily="18" charset="0"/>
                            </a:rPr>
                            <m:t>𝐵</m:t>
                          </m:r>
                        </m:e>
                        <m:sub>
                          <m:r>
                            <a:rPr lang="it-IT" sz="1600" b="0" i="1" smtClean="0">
                              <a:latin typeface="Cambria Math" panose="02040503050406030204" pitchFamily="18" charset="0"/>
                            </a:rPr>
                            <m:t>𝑊</m:t>
                          </m:r>
                        </m:sub>
                        <m:sup>
                          <m:r>
                            <a:rPr lang="it-IT" sz="1600" b="0" i="1" smtClean="0">
                              <a:latin typeface="Cambria Math" panose="02040503050406030204" pitchFamily="18" charset="0"/>
                            </a:rPr>
                            <m:t>𝑇</m:t>
                          </m:r>
                        </m:sup>
                      </m:sSubSup>
                      <m:r>
                        <a:rPr lang="it-IT" sz="1600" b="0" i="1" smtClean="0">
                          <a:latin typeface="Cambria Math" panose="02040503050406030204" pitchFamily="18" charset="0"/>
                        </a:rPr>
                        <m:t>&lt;0</m:t>
                      </m:r>
                    </m:oMath>
                  </m:oMathPara>
                </a14:m>
                <a:endParaRPr lang="it-IT" sz="1600">
                  <a:latin typeface="Arial" panose="020B0604020202020204" pitchFamily="34" charset="0"/>
                  <a:cs typeface="Arial" panose="020B0604020202020204" pitchFamily="34" charset="0"/>
                </a:endParaRPr>
              </a:p>
              <a:p>
                <a:pPr>
                  <a:lnSpc>
                    <a:spcPct val="150000"/>
                  </a:lnSpc>
                </a:pPr>
                <a14:m>
                  <m:oMathPara xmlns:m="http://schemas.openxmlformats.org/officeDocument/2006/math">
                    <m:oMathParaPr>
                      <m:jc m:val="centerGroup"/>
                    </m:oMathParaPr>
                    <m:oMath xmlns:m="http://schemas.openxmlformats.org/officeDocument/2006/math">
                      <m:d>
                        <m:dPr>
                          <m:begChr m:val="["/>
                          <m:endChr m:val="]"/>
                          <m:ctrlPr>
                            <a:rPr lang="it-IT" sz="1600" i="1" smtClean="0">
                              <a:latin typeface="Cambria Math" panose="02040503050406030204" pitchFamily="18" charset="0"/>
                            </a:rPr>
                          </m:ctrlPr>
                        </m:dPr>
                        <m:e>
                          <m:m>
                            <m:mPr>
                              <m:mcs>
                                <m:mc>
                                  <m:mcPr>
                                    <m:count m:val="2"/>
                                    <m:mcJc m:val="center"/>
                                  </m:mcPr>
                                </m:mc>
                              </m:mcs>
                              <m:ctrlPr>
                                <a:rPr lang="it-IT" sz="1600" i="1" smtClean="0">
                                  <a:latin typeface="Cambria Math" panose="02040503050406030204" pitchFamily="18" charset="0"/>
                                </a:rPr>
                              </m:ctrlPr>
                            </m:mPr>
                            <m:mr>
                              <m:e>
                                <m:r>
                                  <m:rPr>
                                    <m:brk m:alnAt="7"/>
                                  </m:rPr>
                                  <a:rPr lang="it-IT" sz="1600" b="0" i="1" smtClean="0">
                                    <a:latin typeface="Cambria Math" panose="02040503050406030204" pitchFamily="18" charset="0"/>
                                  </a:rPr>
                                  <m:t>𝑆</m:t>
                                </m:r>
                              </m:e>
                              <m:e>
                                <m:r>
                                  <a:rPr lang="it-IT" sz="1600" b="0" i="1" smtClean="0">
                                    <a:latin typeface="Cambria Math" panose="02040503050406030204" pitchFamily="18" charset="0"/>
                                  </a:rPr>
                                  <m:t>𝐶𝑌</m:t>
                                </m:r>
                                <m:r>
                                  <a:rPr lang="it-IT" sz="1600" b="0" i="1" smtClean="0">
                                    <a:latin typeface="Cambria Math" panose="02040503050406030204" pitchFamily="18" charset="0"/>
                                  </a:rPr>
                                  <m:t>+</m:t>
                                </m:r>
                                <m:r>
                                  <a:rPr lang="it-IT" sz="1600" b="0" i="1" smtClean="0">
                                    <a:latin typeface="Cambria Math" panose="02040503050406030204" pitchFamily="18" charset="0"/>
                                  </a:rPr>
                                  <m:t>𝐷𝐿</m:t>
                                </m:r>
                              </m:e>
                            </m:mr>
                            <m:mr>
                              <m:e>
                                <m:sSup>
                                  <m:sSupPr>
                                    <m:ctrlPr>
                                      <a:rPr lang="it-IT" sz="1600" b="0" i="1" smtClean="0">
                                        <a:latin typeface="Cambria Math" panose="02040503050406030204" pitchFamily="18" charset="0"/>
                                      </a:rPr>
                                    </m:ctrlPr>
                                  </m:sSupPr>
                                  <m:e>
                                    <m:d>
                                      <m:dPr>
                                        <m:ctrlPr>
                                          <a:rPr lang="it-IT" sz="1600" b="0" i="1" smtClean="0">
                                            <a:latin typeface="Cambria Math" panose="02040503050406030204" pitchFamily="18" charset="0"/>
                                          </a:rPr>
                                        </m:ctrlPr>
                                      </m:dPr>
                                      <m:e>
                                        <m:r>
                                          <a:rPr lang="it-IT" sz="1600" b="0" i="1" smtClean="0">
                                            <a:latin typeface="Cambria Math" panose="02040503050406030204" pitchFamily="18" charset="0"/>
                                          </a:rPr>
                                          <m:t>𝐶𝑌</m:t>
                                        </m:r>
                                        <m:r>
                                          <a:rPr lang="it-IT" sz="1600" b="0" i="1" smtClean="0">
                                            <a:latin typeface="Cambria Math" panose="02040503050406030204" pitchFamily="18" charset="0"/>
                                          </a:rPr>
                                          <m:t>+</m:t>
                                        </m:r>
                                        <m:r>
                                          <a:rPr lang="it-IT" sz="1600" b="0" i="1" smtClean="0">
                                            <a:latin typeface="Cambria Math" panose="02040503050406030204" pitchFamily="18" charset="0"/>
                                          </a:rPr>
                                          <m:t>𝐷𝐿</m:t>
                                        </m:r>
                                      </m:e>
                                    </m:d>
                                  </m:e>
                                  <m:sup>
                                    <m:r>
                                      <a:rPr lang="it-IT" sz="1600" b="0" i="1" smtClean="0">
                                        <a:latin typeface="Cambria Math" panose="02040503050406030204" pitchFamily="18" charset="0"/>
                                      </a:rPr>
                                      <m:t>𝑇</m:t>
                                    </m:r>
                                  </m:sup>
                                </m:sSup>
                              </m:e>
                              <m:e>
                                <m:r>
                                  <a:rPr lang="it-IT" sz="1600" b="0" i="1" smtClean="0">
                                    <a:latin typeface="Cambria Math" panose="02040503050406030204" pitchFamily="18" charset="0"/>
                                  </a:rPr>
                                  <m:t>𝑌</m:t>
                                </m:r>
                              </m:e>
                            </m:mr>
                          </m:m>
                        </m:e>
                      </m:d>
                      <m:r>
                        <a:rPr lang="it-IT" sz="1600" b="0" i="1" smtClean="0">
                          <a:latin typeface="Cambria Math" panose="02040503050406030204" pitchFamily="18" charset="0"/>
                        </a:rPr>
                        <m:t>≥0</m:t>
                      </m:r>
                    </m:oMath>
                  </m:oMathPara>
                </a14:m>
                <a:endParaRPr lang="it-IT" sz="1600">
                  <a:latin typeface="Arial" panose="020B0604020202020204" pitchFamily="34" charset="0"/>
                  <a:cs typeface="Arial" panose="020B0604020202020204" pitchFamily="34" charset="0"/>
                </a:endParaRPr>
              </a:p>
              <a:p>
                <a:endParaRPr lang="it-IT" sz="1600">
                  <a:latin typeface="Arial" panose="020B0604020202020204" pitchFamily="34" charset="0"/>
                  <a:cs typeface="Arial" panose="020B0604020202020204" pitchFamily="34" charset="0"/>
                </a:endParaRPr>
              </a:p>
              <a:p>
                <a:endParaRPr lang="it-IT" sz="1600">
                  <a:latin typeface="Arial" panose="020B0604020202020204" pitchFamily="34" charset="0"/>
                  <a:cs typeface="Arial" panose="020B0604020202020204" pitchFamily="34" charset="0"/>
                </a:endParaRPr>
              </a:p>
              <a:p>
                <a:r>
                  <a:rPr lang="it-IT" sz="1600">
                    <a:latin typeface="Arial" panose="020B0604020202020204" pitchFamily="34" charset="0"/>
                    <a:cs typeface="Arial" panose="020B0604020202020204" pitchFamily="34" charset="0"/>
                  </a:rPr>
                  <a:t>With cost </a:t>
                </a:r>
                <a:r>
                  <a:rPr lang="it-IT" sz="1600" err="1">
                    <a:latin typeface="Arial" panose="020B0604020202020204" pitchFamily="34" charset="0"/>
                    <a:cs typeface="Arial" panose="020B0604020202020204" pitchFamily="34" charset="0"/>
                  </a:rPr>
                  <a:t>function</a:t>
                </a:r>
                <a:r>
                  <a:rPr lang="it-IT" sz="1600">
                    <a:latin typeface="Arial" panose="020B0604020202020204" pitchFamily="34" charset="0"/>
                    <a:cs typeface="Arial" panose="020B0604020202020204" pitchFamily="34" charset="0"/>
                  </a:rPr>
                  <a:t>: 				    </a:t>
                </a:r>
                <a14:m>
                  <m:oMath xmlns:m="http://schemas.openxmlformats.org/officeDocument/2006/math">
                    <m:r>
                      <a:rPr lang="en-US" sz="1600" b="0" i="1" smtClean="0">
                        <a:latin typeface="Cambria Math" panose="02040503050406030204" pitchFamily="18" charset="0"/>
                      </a:rPr>
                      <m:t>𝐽</m:t>
                    </m:r>
                    <m:r>
                      <a:rPr lang="it-IT" sz="1600" b="0" i="1" smtClean="0">
                        <a:latin typeface="Cambria Math" panose="02040503050406030204" pitchFamily="18" charset="0"/>
                      </a:rPr>
                      <m:t>=</m:t>
                    </m:r>
                    <m:r>
                      <a:rPr lang="it-IT" sz="1600" b="0" i="1" smtClean="0">
                        <a:latin typeface="Cambria Math" panose="02040503050406030204" pitchFamily="18" charset="0"/>
                      </a:rPr>
                      <m:t>𝑡𝑟𝑎𝑐𝑒</m:t>
                    </m:r>
                    <m:r>
                      <a:rPr lang="it-IT" sz="1600" b="0" i="1" smtClean="0">
                        <a:latin typeface="Cambria Math" panose="02040503050406030204" pitchFamily="18" charset="0"/>
                      </a:rPr>
                      <m:t>(</m:t>
                    </m:r>
                    <m:r>
                      <a:rPr lang="it-IT" sz="1600" b="0" i="1" smtClean="0">
                        <a:latin typeface="Cambria Math" panose="02040503050406030204" pitchFamily="18" charset="0"/>
                      </a:rPr>
                      <m:t>𝑆</m:t>
                    </m:r>
                    <m:r>
                      <a:rPr lang="it-IT" sz="1600" b="0" i="1" smtClean="0">
                        <a:latin typeface="Cambria Math" panose="02040503050406030204" pitchFamily="18" charset="0"/>
                      </a:rPr>
                      <m:t>)</m:t>
                    </m:r>
                  </m:oMath>
                </a14:m>
                <a:endParaRPr lang="it-IT" sz="1600">
                  <a:latin typeface="Arial" panose="020B0604020202020204" pitchFamily="34" charset="0"/>
                  <a:cs typeface="Arial" panose="020B0604020202020204" pitchFamily="34" charset="0"/>
                </a:endParaRPr>
              </a:p>
              <a:p>
                <a:endParaRPr lang="it-IT"/>
              </a:p>
            </p:txBody>
          </p:sp>
        </mc:Choice>
        <mc:Fallback xmlns="">
          <p:sp>
            <p:nvSpPr>
              <p:cNvPr id="5" name="CasellaDiTesto 4">
                <a:extLst>
                  <a:ext uri="{FF2B5EF4-FFF2-40B4-BE49-F238E27FC236}">
                    <a16:creationId xmlns:a16="http://schemas.microsoft.com/office/drawing/2014/main" id="{3A1CBB2B-BE7F-EB2A-2DA7-0F19BE4635D6}"/>
                  </a:ext>
                </a:extLst>
              </p:cNvPr>
              <p:cNvSpPr txBox="1">
                <a:spLocks noRot="1" noChangeAspect="1" noMove="1" noResize="1" noEditPoints="1" noAdjustHandles="1" noChangeArrowheads="1" noChangeShapeType="1" noTextEdit="1"/>
              </p:cNvSpPr>
              <p:nvPr/>
            </p:nvSpPr>
            <p:spPr>
              <a:xfrm>
                <a:off x="360000" y="1728000"/>
                <a:ext cx="8430652" cy="3685240"/>
              </a:xfrm>
              <a:prstGeom prst="rect">
                <a:avLst/>
              </a:prstGeom>
              <a:blipFill>
                <a:blip r:embed="rId3"/>
                <a:stretch>
                  <a:fillRect l="-362" t="-496"/>
                </a:stretch>
              </a:blipFill>
            </p:spPr>
            <p:txBody>
              <a:bodyPr/>
              <a:lstStyle/>
              <a:p>
                <a:r>
                  <a:rPr lang="en-US">
                    <a:noFill/>
                  </a:rPr>
                  <a:t> </a:t>
                </a:r>
              </a:p>
            </p:txBody>
          </p:sp>
        </mc:Fallback>
      </mc:AlternateContent>
      <p:pic>
        <p:nvPicPr>
          <p:cNvPr id="8" name="Immagine 7">
            <a:extLst>
              <a:ext uri="{FF2B5EF4-FFF2-40B4-BE49-F238E27FC236}">
                <a16:creationId xmlns:a16="http://schemas.microsoft.com/office/drawing/2014/main" id="{0677ADF9-B30B-C7BA-FF9F-A140AA29ADC9}"/>
              </a:ext>
            </a:extLst>
          </p:cNvPr>
          <p:cNvPicPr>
            <a:picLocks noChangeAspect="1"/>
          </p:cNvPicPr>
          <p:nvPr/>
        </p:nvPicPr>
        <p:blipFill>
          <a:blip r:embed="rId4"/>
          <a:stretch>
            <a:fillRect/>
          </a:stretch>
        </p:blipFill>
        <p:spPr>
          <a:xfrm>
            <a:off x="2260175" y="1998358"/>
            <a:ext cx="1978923" cy="624923"/>
          </a:xfrm>
          <a:prstGeom prst="rect">
            <a:avLst/>
          </a:prstGeom>
        </p:spPr>
      </p:pic>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848A3DCB-FC98-DBC7-7FCB-3CD472DC776D}"/>
                  </a:ext>
                </a:extLst>
              </p:cNvPr>
              <p:cNvSpPr txBox="1"/>
              <p:nvPr/>
            </p:nvSpPr>
            <p:spPr>
              <a:xfrm>
                <a:off x="4970536" y="2126153"/>
                <a:ext cx="1013704" cy="369332"/>
              </a:xfrm>
              <a:prstGeom prst="rect">
                <a:avLst/>
              </a:prstGeom>
              <a:noFill/>
            </p:spPr>
            <p:txBody>
              <a:bodyPr wrap="square" rtlCol="0">
                <a:spAutoFit/>
              </a:bodyPr>
              <a:lstStyle/>
              <a:p>
                <a:r>
                  <a:rPr lang="it-IT" sz="1800" b="0">
                    <a:cs typeface="Arial" panose="020B0604020202020204" pitchFamily="34" charset="0"/>
                  </a:rPr>
                  <a:t> </a:t>
                </a:r>
                <a14:m>
                  <m:oMath xmlns:m="http://schemas.openxmlformats.org/officeDocument/2006/math">
                    <m:sSub>
                      <m:sSubPr>
                        <m:ctrlPr>
                          <a:rPr lang="it-IT" sz="1800" b="0" i="1" smtClean="0">
                            <a:latin typeface="Cambria Math" panose="02040503050406030204" pitchFamily="18" charset="0"/>
                            <a:cs typeface="Arial" panose="020B0604020202020204" pitchFamily="34" charset="0"/>
                          </a:rPr>
                        </m:ctrlPr>
                      </m:sSubPr>
                      <m:e>
                        <m:r>
                          <a:rPr lang="it-IT" sz="1800" b="0" i="1" smtClean="0">
                            <a:latin typeface="Cambria Math" panose="02040503050406030204" pitchFamily="18" charset="0"/>
                            <a:cs typeface="Arial" panose="020B0604020202020204" pitchFamily="34" charset="0"/>
                          </a:rPr>
                          <m:t>𝐵</m:t>
                        </m:r>
                      </m:e>
                      <m:sub>
                        <m:r>
                          <a:rPr lang="it-IT" sz="1800" b="0" i="1" smtClean="0">
                            <a:latin typeface="Cambria Math" panose="02040503050406030204" pitchFamily="18" charset="0"/>
                            <a:cs typeface="Arial" panose="020B0604020202020204" pitchFamily="34" charset="0"/>
                          </a:rPr>
                          <m:t>𝑤</m:t>
                        </m:r>
                      </m:sub>
                    </m:sSub>
                    <m:r>
                      <a:rPr lang="it-IT" sz="1800" b="0" i="1" smtClean="0">
                        <a:latin typeface="Cambria Math" panose="02040503050406030204" pitchFamily="18" charset="0"/>
                        <a:cs typeface="Arial" panose="020B0604020202020204" pitchFamily="34" charset="0"/>
                      </a:rPr>
                      <m:t>=</m:t>
                    </m:r>
                    <m:r>
                      <a:rPr lang="it-IT" sz="1800" b="0" i="1" smtClean="0">
                        <a:latin typeface="Cambria Math" panose="02040503050406030204" pitchFamily="18" charset="0"/>
                        <a:cs typeface="Arial" panose="020B0604020202020204" pitchFamily="34" charset="0"/>
                      </a:rPr>
                      <m:t>𝐼</m:t>
                    </m:r>
                  </m:oMath>
                </a14:m>
                <a:endParaRPr lang="en-US"/>
              </a:p>
            </p:txBody>
          </p:sp>
        </mc:Choice>
        <mc:Fallback xmlns="">
          <p:sp>
            <p:nvSpPr>
              <p:cNvPr id="6" name="CasellaDiTesto 5">
                <a:extLst>
                  <a:ext uri="{FF2B5EF4-FFF2-40B4-BE49-F238E27FC236}">
                    <a16:creationId xmlns:a16="http://schemas.microsoft.com/office/drawing/2014/main" id="{848A3DCB-FC98-DBC7-7FCB-3CD472DC776D}"/>
                  </a:ext>
                </a:extLst>
              </p:cNvPr>
              <p:cNvSpPr txBox="1">
                <a:spLocks noRot="1" noChangeAspect="1" noMove="1" noResize="1" noEditPoints="1" noAdjustHandles="1" noChangeArrowheads="1" noChangeShapeType="1" noTextEdit="1"/>
              </p:cNvSpPr>
              <p:nvPr/>
            </p:nvSpPr>
            <p:spPr>
              <a:xfrm>
                <a:off x="4970536" y="2126153"/>
                <a:ext cx="1013704" cy="369332"/>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3033534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olo 1"/>
              <p:cNvSpPr>
                <a:spLocks noGrp="1"/>
              </p:cNvSpPr>
              <p:nvPr>
                <p:ph type="title"/>
              </p:nvPr>
            </p:nvSpPr>
            <p:spPr/>
            <p:txBody>
              <a:bodyPr anchor="ctr"/>
              <a:lstStyle/>
              <a:p>
                <a14:m>
                  <m:oMath xmlns:m="http://schemas.openxmlformats.org/officeDocument/2006/math">
                    <m:sSub>
                      <m:sSubPr>
                        <m:ctrlPr>
                          <a:rPr lang="it-IT" b="1" i="1" dirty="0" smtClean="0">
                            <a:latin typeface="Cambria Math" panose="02040503050406030204" pitchFamily="18" charset="0"/>
                            <a:ea typeface="Cambria Math" panose="02040503050406030204" pitchFamily="18" charset="0"/>
                          </a:rPr>
                        </m:ctrlPr>
                      </m:sSubPr>
                      <m:e>
                        <m:r>
                          <a:rPr lang="it-IT" i="1" dirty="0" smtClean="0">
                            <a:latin typeface="Cambria Math" panose="02040503050406030204" pitchFamily="18" charset="0"/>
                            <a:ea typeface="Cambria Math" panose="02040503050406030204" pitchFamily="18" charset="0"/>
                          </a:rPr>
                          <m:t>ℋ</m:t>
                        </m:r>
                      </m:e>
                      <m:sub>
                        <m:r>
                          <a:rPr lang="it-IT" b="1" i="1" dirty="0" smtClean="0">
                            <a:latin typeface="Cambria Math" panose="02040503050406030204" pitchFamily="18" charset="0"/>
                            <a:ea typeface="Cambria Math" panose="02040503050406030204" pitchFamily="18" charset="0"/>
                          </a:rPr>
                          <m:t>𝟐</m:t>
                        </m:r>
                      </m:sub>
                    </m:sSub>
                  </m:oMath>
                </a14:m>
                <a:r>
                  <a:rPr lang="it-IT"/>
                  <a:t> </a:t>
                </a:r>
                <a:r>
                  <a:rPr lang="it-IT" err="1"/>
                  <a:t>simulations</a:t>
                </a:r>
                <a:r>
                  <a:rPr lang="it-IT"/>
                  <a:t> – </a:t>
                </a:r>
                <a:r>
                  <a:rPr lang="it-IT" err="1"/>
                  <a:t>Centralized</a:t>
                </a:r>
                <a:r>
                  <a:rPr lang="it-IT"/>
                  <a:t> </a:t>
                </a:r>
                <a:r>
                  <a:rPr lang="it-IT" err="1"/>
                  <a:t>Structure</a:t>
                </a:r>
                <a:endParaRPr lang="it-IT"/>
              </a:p>
            </p:txBody>
          </p:sp>
        </mc:Choice>
        <mc:Fallback xmlns="">
          <p:sp>
            <p:nvSpPr>
              <p:cNvPr id="2" name="Titolo 1"/>
              <p:cNvSpPr>
                <a:spLocks noGrp="1" noRot="1" noChangeAspect="1" noMove="1" noResize="1" noEditPoints="1" noAdjustHandles="1" noChangeArrowheads="1" noChangeShapeType="1" noTextEdit="1"/>
              </p:cNvSpPr>
              <p:nvPr>
                <p:ph type="title"/>
              </p:nvPr>
            </p:nvSpPr>
            <p:spPr>
              <a:blipFill>
                <a:blip r:embed="rId2"/>
                <a:stretch>
                  <a:fillRect l="-71"/>
                </a:stretch>
              </a:blipFill>
            </p:spPr>
            <p:txBody>
              <a:bodyPr/>
              <a:lstStyle/>
              <a:p>
                <a:r>
                  <a:rPr lang="en-US">
                    <a:noFill/>
                  </a:rPr>
                  <a:t> </a:t>
                </a:r>
              </a:p>
            </p:txBody>
          </p:sp>
        </mc:Fallback>
      </mc:AlternateContent>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5" name="Immagine 4">
            <a:extLst>
              <a:ext uri="{FF2B5EF4-FFF2-40B4-BE49-F238E27FC236}">
                <a16:creationId xmlns:a16="http://schemas.microsoft.com/office/drawing/2014/main" id="{DFA24CAE-94FD-8D83-3918-6510F75D8CA7}"/>
              </a:ext>
            </a:extLst>
          </p:cNvPr>
          <p:cNvPicPr>
            <a:picLocks noChangeAspect="1"/>
          </p:cNvPicPr>
          <p:nvPr/>
        </p:nvPicPr>
        <p:blipFill>
          <a:blip r:embed="rId3"/>
          <a:stretch>
            <a:fillRect/>
          </a:stretch>
        </p:blipFill>
        <p:spPr>
          <a:xfrm>
            <a:off x="0" y="1295195"/>
            <a:ext cx="9144000" cy="4907690"/>
          </a:xfrm>
          <a:prstGeom prst="rect">
            <a:avLst/>
          </a:prstGeom>
        </p:spPr>
      </p:pic>
    </p:spTree>
    <p:extLst>
      <p:ext uri="{BB962C8B-B14F-4D97-AF65-F5344CB8AC3E}">
        <p14:creationId xmlns:p14="http://schemas.microsoft.com/office/powerpoint/2010/main" val="34423296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olo 1"/>
              <p:cNvSpPr>
                <a:spLocks noGrp="1"/>
              </p:cNvSpPr>
              <p:nvPr>
                <p:ph type="title"/>
              </p:nvPr>
            </p:nvSpPr>
            <p:spPr/>
            <p:txBody>
              <a:bodyPr anchor="ctr"/>
              <a:lstStyle/>
              <a:p>
                <a14:m>
                  <m:oMath xmlns:m="http://schemas.openxmlformats.org/officeDocument/2006/math">
                    <m:sSub>
                      <m:sSubPr>
                        <m:ctrlPr>
                          <a:rPr lang="it-IT" b="1" i="1" dirty="0" smtClean="0">
                            <a:latin typeface="Cambria Math" panose="02040503050406030204" pitchFamily="18" charset="0"/>
                            <a:ea typeface="Cambria Math" panose="02040503050406030204" pitchFamily="18" charset="0"/>
                          </a:rPr>
                        </m:ctrlPr>
                      </m:sSubPr>
                      <m:e>
                        <m:r>
                          <a:rPr lang="it-IT" i="1" dirty="0" smtClean="0">
                            <a:latin typeface="Cambria Math" panose="02040503050406030204" pitchFamily="18" charset="0"/>
                            <a:ea typeface="Cambria Math" panose="02040503050406030204" pitchFamily="18" charset="0"/>
                          </a:rPr>
                          <m:t>ℋ</m:t>
                        </m:r>
                      </m:e>
                      <m:sub>
                        <m:r>
                          <a:rPr lang="it-IT" b="1" i="1" dirty="0" smtClean="0">
                            <a:latin typeface="Cambria Math" panose="02040503050406030204" pitchFamily="18" charset="0"/>
                            <a:ea typeface="Cambria Math" panose="02040503050406030204" pitchFamily="18" charset="0"/>
                          </a:rPr>
                          <m:t>𝟐</m:t>
                        </m:r>
                      </m:sub>
                    </m:sSub>
                  </m:oMath>
                </a14:m>
                <a:r>
                  <a:rPr lang="it-IT"/>
                  <a:t> </a:t>
                </a:r>
                <a:r>
                  <a:rPr lang="it-IT" err="1"/>
                  <a:t>simulations</a:t>
                </a:r>
                <a:r>
                  <a:rPr lang="it-IT"/>
                  <a:t> – </a:t>
                </a:r>
                <a:r>
                  <a:rPr lang="it-IT" err="1"/>
                  <a:t>Decentralized</a:t>
                </a:r>
                <a:r>
                  <a:rPr lang="it-IT"/>
                  <a:t> </a:t>
                </a:r>
                <a:r>
                  <a:rPr lang="it-IT" err="1"/>
                  <a:t>Structure</a:t>
                </a:r>
                <a:endParaRPr lang="it-IT"/>
              </a:p>
            </p:txBody>
          </p:sp>
        </mc:Choice>
        <mc:Fallback xmlns="">
          <p:sp>
            <p:nvSpPr>
              <p:cNvPr id="2" name="Titolo 1"/>
              <p:cNvSpPr>
                <a:spLocks noGrp="1" noRot="1" noChangeAspect="1" noMove="1" noResize="1" noEditPoints="1" noAdjustHandles="1" noChangeArrowheads="1" noChangeShapeType="1" noTextEdit="1"/>
              </p:cNvSpPr>
              <p:nvPr>
                <p:ph type="title"/>
              </p:nvPr>
            </p:nvSpPr>
            <p:spPr>
              <a:blipFill>
                <a:blip r:embed="rId2"/>
                <a:stretch>
                  <a:fillRect l="-71"/>
                </a:stretch>
              </a:blipFill>
            </p:spPr>
            <p:txBody>
              <a:bodyPr/>
              <a:lstStyle/>
              <a:p>
                <a:r>
                  <a:rPr lang="en-US">
                    <a:noFill/>
                  </a:rPr>
                  <a:t> </a:t>
                </a:r>
              </a:p>
            </p:txBody>
          </p:sp>
        </mc:Fallback>
      </mc:AlternateContent>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8" name="Immagine 7">
            <a:extLst>
              <a:ext uri="{FF2B5EF4-FFF2-40B4-BE49-F238E27FC236}">
                <a16:creationId xmlns:a16="http://schemas.microsoft.com/office/drawing/2014/main" id="{3628E3FD-800B-D773-1C5D-29C480DBF200}"/>
              </a:ext>
            </a:extLst>
          </p:cNvPr>
          <p:cNvPicPr>
            <a:picLocks noChangeAspect="1"/>
          </p:cNvPicPr>
          <p:nvPr/>
        </p:nvPicPr>
        <p:blipFill>
          <a:blip r:embed="rId3"/>
          <a:stretch>
            <a:fillRect/>
          </a:stretch>
        </p:blipFill>
        <p:spPr>
          <a:xfrm>
            <a:off x="0" y="1298410"/>
            <a:ext cx="9144000" cy="4901260"/>
          </a:xfrm>
          <a:prstGeom prst="rect">
            <a:avLst/>
          </a:prstGeom>
        </p:spPr>
      </p:pic>
    </p:spTree>
    <p:extLst>
      <p:ext uri="{BB962C8B-B14F-4D97-AF65-F5344CB8AC3E}">
        <p14:creationId xmlns:p14="http://schemas.microsoft.com/office/powerpoint/2010/main" val="2836532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a:t>System </a:t>
            </a:r>
            <a:r>
              <a:rPr lang="it-IT" err="1"/>
              <a:t>description</a:t>
            </a:r>
            <a:r>
              <a:rPr lang="it-IT"/>
              <a:t> and </a:t>
            </a:r>
            <a:r>
              <a:rPr lang="it-IT" err="1"/>
              <a:t>initial</a:t>
            </a:r>
            <a:r>
              <a:rPr lang="it-IT"/>
              <a:t> </a:t>
            </a:r>
            <a:r>
              <a:rPr lang="it-IT" err="1"/>
              <a:t>analisys</a:t>
            </a:r>
            <a:r>
              <a:rPr lang="it-IT"/>
              <a:t> II</a:t>
            </a:r>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6" name="Segnaposto testo 3">
                <a:extLst>
                  <a:ext uri="{FF2B5EF4-FFF2-40B4-BE49-F238E27FC236}">
                    <a16:creationId xmlns:a16="http://schemas.microsoft.com/office/drawing/2014/main" id="{A92383A0-7940-85B0-F71F-9DA4D88C33D4}"/>
                  </a:ext>
                </a:extLst>
              </p:cNvPr>
              <p:cNvSpPr txBox="1">
                <a:spLocks/>
              </p:cNvSpPr>
              <p:nvPr/>
            </p:nvSpPr>
            <p:spPr>
              <a:xfrm>
                <a:off x="360000" y="1440000"/>
                <a:ext cx="4494628" cy="2695702"/>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600"/>
                  <a:t>Each area displays an </a:t>
                </a:r>
                <a:r>
                  <a:rPr lang="en-US" sz="1600" b="1"/>
                  <a:t>input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𝒖</m:t>
                        </m:r>
                      </m:e>
                      <m:sub>
                        <m:r>
                          <a:rPr lang="en-US" sz="1600" b="1" i="1">
                            <a:latin typeface="Cambria Math" panose="02040503050406030204" pitchFamily="18" charset="0"/>
                          </a:rPr>
                          <m:t>𝒊</m:t>
                        </m:r>
                      </m:sub>
                    </m:sSub>
                  </m:oMath>
                </a14:m>
                <a:r>
                  <a:rPr lang="en-US" sz="1600"/>
                  <a:t>, that is the </a:t>
                </a:r>
                <a:r>
                  <a:rPr lang="en-US" sz="1600" b="1"/>
                  <a:t>deviation of the requested load </a:t>
                </a:r>
                <a:r>
                  <a:rPr lang="en-US" sz="1600"/>
                  <a:t>from the nominal value.</a:t>
                </a:r>
              </a:p>
              <a:p>
                <a:r>
                  <a:rPr lang="en-US" sz="1600"/>
                  <a:t>The system can be described by the model:</a:t>
                </a:r>
              </a:p>
              <a:p>
                <a:endParaRPr lang="en-US" sz="1600"/>
              </a:p>
              <a:p>
                <a:pPr algn="ctr"/>
                <a:r>
                  <a:rPr lang="en-US" sz="1800"/>
                  <a:t> </a:t>
                </a:r>
                <a14:m>
                  <m:oMath xmlns:m="http://schemas.openxmlformats.org/officeDocument/2006/math">
                    <m:d>
                      <m:dPr>
                        <m:begChr m:val="{"/>
                        <m:endChr m:val=""/>
                        <m:ctrlPr>
                          <a:rPr lang="en-US" sz="1800" i="1">
                            <a:latin typeface="Cambria Math" panose="02040503050406030204" pitchFamily="18" charset="0"/>
                          </a:rPr>
                        </m:ctrlPr>
                      </m:dPr>
                      <m:e>
                        <m:eqArr>
                          <m:eqArrPr>
                            <m:ctrlPr>
                              <a:rPr lang="en-US" sz="1800" i="1">
                                <a:latin typeface="Cambria Math" panose="02040503050406030204" pitchFamily="18" charset="0"/>
                              </a:rPr>
                            </m:ctrlPr>
                          </m:eqArrPr>
                          <m:e>
                            <m:acc>
                              <m:accPr>
                                <m:chr m:val="̇"/>
                                <m:ctrlPr>
                                  <a:rPr lang="en-US" sz="1800" i="1">
                                    <a:latin typeface="Cambria Math" panose="02040503050406030204" pitchFamily="18" charset="0"/>
                                  </a:rPr>
                                </m:ctrlPr>
                              </m:accPr>
                              <m:e>
                                <m:r>
                                  <a:rPr lang="en-US" sz="1800" i="1">
                                    <a:latin typeface="Cambria Math" panose="02040503050406030204" pitchFamily="18" charset="0"/>
                                  </a:rPr>
                                  <m:t>𝑥</m:t>
                                </m:r>
                              </m:e>
                            </m:acc>
                            <m:r>
                              <a:rPr lang="en-US" sz="1800" i="1">
                                <a:latin typeface="Cambria Math" panose="02040503050406030204" pitchFamily="18" charset="0"/>
                              </a:rPr>
                              <m:t>=</m:t>
                            </m:r>
                            <m:r>
                              <a:rPr lang="en-US" sz="1800" i="1">
                                <a:latin typeface="Cambria Math" panose="02040503050406030204" pitchFamily="18" charset="0"/>
                              </a:rPr>
                              <m:t>𝐴𝑥</m:t>
                            </m:r>
                            <m:r>
                              <a:rPr lang="en-US" sz="1800" i="1">
                                <a:latin typeface="Cambria Math" panose="02040503050406030204" pitchFamily="18" charset="0"/>
                              </a:rPr>
                              <m:t>+</m:t>
                            </m:r>
                            <m:r>
                              <a:rPr lang="en-US" sz="1800" i="1">
                                <a:latin typeface="Cambria Math" panose="02040503050406030204" pitchFamily="18" charset="0"/>
                              </a:rPr>
                              <m:t>𝐵𝑢</m:t>
                            </m:r>
                          </m:e>
                          <m:e>
                            <m:r>
                              <a:rPr lang="en-US" sz="1800" i="1">
                                <a:latin typeface="Cambria Math" panose="02040503050406030204" pitchFamily="18" charset="0"/>
                              </a:rPr>
                              <m:t>𝑦</m:t>
                            </m:r>
                            <m:r>
                              <a:rPr lang="en-US" sz="1800" i="1">
                                <a:latin typeface="Cambria Math" panose="02040503050406030204" pitchFamily="18" charset="0"/>
                              </a:rPr>
                              <m:t>=</m:t>
                            </m:r>
                            <m:r>
                              <a:rPr lang="en-US" sz="1800" i="1">
                                <a:latin typeface="Cambria Math" panose="02040503050406030204" pitchFamily="18" charset="0"/>
                              </a:rPr>
                              <m:t>𝐶𝑥</m:t>
                            </m:r>
                          </m:e>
                        </m:eqArr>
                      </m:e>
                    </m:d>
                  </m:oMath>
                </a14:m>
                <a:endParaRPr lang="en-US" sz="1800" i="1"/>
              </a:p>
              <a:p>
                <a:endParaRPr lang="it-IT" sz="1800"/>
              </a:p>
              <a:p>
                <a:endParaRPr lang="it-IT" sz="1800"/>
              </a:p>
            </p:txBody>
          </p:sp>
        </mc:Choice>
        <mc:Fallback xmlns="">
          <p:sp>
            <p:nvSpPr>
              <p:cNvPr id="6" name="Segnaposto testo 3">
                <a:extLst>
                  <a:ext uri="{FF2B5EF4-FFF2-40B4-BE49-F238E27FC236}">
                    <a16:creationId xmlns:a16="http://schemas.microsoft.com/office/drawing/2014/main" id="{A92383A0-7940-85B0-F71F-9DA4D88C33D4}"/>
                  </a:ext>
                </a:extLst>
              </p:cNvPr>
              <p:cNvSpPr txBox="1">
                <a:spLocks noRot="1" noChangeAspect="1" noMove="1" noResize="1" noEditPoints="1" noAdjustHandles="1" noChangeArrowheads="1" noChangeShapeType="1" noTextEdit="1"/>
              </p:cNvSpPr>
              <p:nvPr/>
            </p:nvSpPr>
            <p:spPr>
              <a:xfrm>
                <a:off x="360000" y="1440000"/>
                <a:ext cx="4494628" cy="2695702"/>
              </a:xfrm>
              <a:prstGeom prst="rect">
                <a:avLst/>
              </a:prstGeom>
              <a:blipFill>
                <a:blip r:embed="rId2"/>
                <a:stretch>
                  <a:fillRect l="-678" t="-679"/>
                </a:stretch>
              </a:blipFill>
            </p:spPr>
            <p:txBody>
              <a:bodyPr/>
              <a:lstStyle/>
              <a:p>
                <a:r>
                  <a:rPr lang="en-US">
                    <a:noFill/>
                  </a:rPr>
                  <a:t> </a:t>
                </a:r>
              </a:p>
            </p:txBody>
          </p:sp>
        </mc:Fallback>
      </mc:AlternateContent>
      <p:pic>
        <p:nvPicPr>
          <p:cNvPr id="3" name="Picture 2" descr="I diversi tipi di centrale elettrica - Prof. Antonio Vasco">
            <a:extLst>
              <a:ext uri="{FF2B5EF4-FFF2-40B4-BE49-F238E27FC236}">
                <a16:creationId xmlns:a16="http://schemas.microsoft.com/office/drawing/2014/main" id="{0AB0094D-4C9A-8B1B-A2E7-E19C2C3973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7726" y="1428463"/>
            <a:ext cx="3916274" cy="269570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FAC44DDB-0EC2-B9FF-BF97-937B7802F322}"/>
                  </a:ext>
                </a:extLst>
              </p:cNvPr>
              <p:cNvSpPr txBox="1"/>
              <p:nvPr/>
            </p:nvSpPr>
            <p:spPr>
              <a:xfrm>
                <a:off x="374085" y="4532229"/>
                <a:ext cx="8566958" cy="1415772"/>
              </a:xfrm>
              <a:prstGeom prst="rect">
                <a:avLst/>
              </a:prstGeom>
              <a:noFill/>
            </p:spPr>
            <p:txBody>
              <a:bodyPr wrap="square" rtlCol="0">
                <a:spAutoFit/>
              </a:bodyPr>
              <a:lstStyle/>
              <a:p>
                <a:r>
                  <a:rPr lang="en-US" sz="1600"/>
                  <a:t>For simplicity, </a:t>
                </a:r>
                <a:r>
                  <a:rPr lang="en-US" sz="1600" b="1"/>
                  <a:t>all states are assumed to be measurable</a:t>
                </a:r>
                <a:r>
                  <a:rPr lang="en-US" sz="1600"/>
                  <a:t>. Therefore, </a:t>
                </a:r>
                <a14:m>
                  <m:oMath xmlns:m="http://schemas.openxmlformats.org/officeDocument/2006/math">
                    <m:r>
                      <a:rPr lang="en-US" sz="1600" b="0" i="1">
                        <a:latin typeface="Cambria Math" panose="02040503050406030204" pitchFamily="18" charset="0"/>
                      </a:rPr>
                      <m:t>𝐶</m:t>
                    </m:r>
                    <m:r>
                      <a:rPr lang="en-US" sz="1600" b="0" i="1">
                        <a:latin typeface="Cambria Math" panose="02040503050406030204" pitchFamily="18" charset="0"/>
                      </a:rPr>
                      <m:t>=</m:t>
                    </m:r>
                    <m:r>
                      <a:rPr lang="en-US" sz="1600" b="0" i="1">
                        <a:latin typeface="Cambria Math" panose="02040503050406030204" pitchFamily="18" charset="0"/>
                      </a:rPr>
                      <m:t>𝐼</m:t>
                    </m:r>
                  </m:oMath>
                </a14:m>
                <a:r>
                  <a:rPr lang="en-US" sz="1600"/>
                  <a:t>.</a:t>
                </a:r>
              </a:p>
              <a:p>
                <a:r>
                  <a:rPr lang="en-US" sz="1600"/>
                  <a:t>The matrices have the following dimensions:</a:t>
                </a:r>
              </a:p>
              <a:p>
                <a:endParaRPr lang="en-US" sz="1800"/>
              </a:p>
              <a:p>
                <a:pPr algn="ctr"/>
                <a:r>
                  <a:rPr lang="en-US" sz="1800" i="1"/>
                  <a:t>A = [20x20]    B = [20x5]  C = [20x20]</a:t>
                </a:r>
              </a:p>
              <a:p>
                <a:endParaRPr lang="en-US"/>
              </a:p>
            </p:txBody>
          </p:sp>
        </mc:Choice>
        <mc:Fallback xmlns="">
          <p:sp>
            <p:nvSpPr>
              <p:cNvPr id="5" name="CasellaDiTesto 4">
                <a:extLst>
                  <a:ext uri="{FF2B5EF4-FFF2-40B4-BE49-F238E27FC236}">
                    <a16:creationId xmlns:a16="http://schemas.microsoft.com/office/drawing/2014/main" id="{FAC44DDB-0EC2-B9FF-BF97-937B7802F322}"/>
                  </a:ext>
                </a:extLst>
              </p:cNvPr>
              <p:cNvSpPr txBox="1">
                <a:spLocks noRot="1" noChangeAspect="1" noMove="1" noResize="1" noEditPoints="1" noAdjustHandles="1" noChangeArrowheads="1" noChangeShapeType="1" noTextEdit="1"/>
              </p:cNvSpPr>
              <p:nvPr/>
            </p:nvSpPr>
            <p:spPr>
              <a:xfrm>
                <a:off x="374085" y="4532229"/>
                <a:ext cx="8566958" cy="1415772"/>
              </a:xfrm>
              <a:prstGeom prst="rect">
                <a:avLst/>
              </a:prstGeom>
              <a:blipFill>
                <a:blip r:embed="rId4"/>
                <a:stretch>
                  <a:fillRect l="-356" t="-1288"/>
                </a:stretch>
              </a:blipFill>
            </p:spPr>
            <p:txBody>
              <a:bodyPr/>
              <a:lstStyle/>
              <a:p>
                <a:r>
                  <a:rPr lang="en-US">
                    <a:noFill/>
                  </a:rPr>
                  <a:t> </a:t>
                </a:r>
              </a:p>
            </p:txBody>
          </p:sp>
        </mc:Fallback>
      </mc:AlternateContent>
    </p:spTree>
    <p:extLst>
      <p:ext uri="{BB962C8B-B14F-4D97-AF65-F5344CB8AC3E}">
        <p14:creationId xmlns:p14="http://schemas.microsoft.com/office/powerpoint/2010/main" val="33836496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olo 1"/>
              <p:cNvSpPr>
                <a:spLocks noGrp="1"/>
              </p:cNvSpPr>
              <p:nvPr>
                <p:ph type="title"/>
              </p:nvPr>
            </p:nvSpPr>
            <p:spPr/>
            <p:txBody>
              <a:bodyPr anchor="ctr"/>
              <a:lstStyle/>
              <a:p>
                <a14:m>
                  <m:oMath xmlns:m="http://schemas.openxmlformats.org/officeDocument/2006/math">
                    <m:sSub>
                      <m:sSubPr>
                        <m:ctrlPr>
                          <a:rPr lang="it-IT" b="1" i="1" dirty="0" smtClean="0">
                            <a:latin typeface="Cambria Math" panose="02040503050406030204" pitchFamily="18" charset="0"/>
                            <a:ea typeface="Cambria Math" panose="02040503050406030204" pitchFamily="18" charset="0"/>
                          </a:rPr>
                        </m:ctrlPr>
                      </m:sSubPr>
                      <m:e>
                        <m:r>
                          <a:rPr lang="it-IT" i="1" dirty="0" smtClean="0">
                            <a:latin typeface="Cambria Math" panose="02040503050406030204" pitchFamily="18" charset="0"/>
                            <a:ea typeface="Cambria Math" panose="02040503050406030204" pitchFamily="18" charset="0"/>
                          </a:rPr>
                          <m:t>ℋ</m:t>
                        </m:r>
                      </m:e>
                      <m:sub>
                        <m:r>
                          <a:rPr lang="it-IT" b="1" i="1" dirty="0" smtClean="0">
                            <a:latin typeface="Cambria Math" panose="02040503050406030204" pitchFamily="18" charset="0"/>
                            <a:ea typeface="Cambria Math" panose="02040503050406030204" pitchFamily="18" charset="0"/>
                          </a:rPr>
                          <m:t>𝟐</m:t>
                        </m:r>
                      </m:sub>
                    </m:sSub>
                  </m:oMath>
                </a14:m>
                <a:r>
                  <a:rPr lang="it-IT"/>
                  <a:t> </a:t>
                </a:r>
                <a:r>
                  <a:rPr lang="it-IT" err="1"/>
                  <a:t>simulations</a:t>
                </a:r>
                <a:r>
                  <a:rPr lang="it-IT"/>
                  <a:t> – Distributed I </a:t>
                </a:r>
                <a:r>
                  <a:rPr lang="it-IT" err="1"/>
                  <a:t>Structure</a:t>
                </a:r>
                <a:endParaRPr lang="it-IT"/>
              </a:p>
            </p:txBody>
          </p:sp>
        </mc:Choice>
        <mc:Fallback xmlns="">
          <p:sp>
            <p:nvSpPr>
              <p:cNvPr id="2" name="Titolo 1"/>
              <p:cNvSpPr>
                <a:spLocks noGrp="1" noRot="1" noChangeAspect="1" noMove="1" noResize="1" noEditPoints="1" noAdjustHandles="1" noChangeArrowheads="1" noChangeShapeType="1" noTextEdit="1"/>
              </p:cNvSpPr>
              <p:nvPr>
                <p:ph type="title"/>
              </p:nvPr>
            </p:nvSpPr>
            <p:spPr>
              <a:blipFill>
                <a:blip r:embed="rId2"/>
                <a:stretch>
                  <a:fillRect l="-71"/>
                </a:stretch>
              </a:blipFill>
            </p:spPr>
            <p:txBody>
              <a:bodyPr/>
              <a:lstStyle/>
              <a:p>
                <a:r>
                  <a:rPr lang="en-US">
                    <a:noFill/>
                  </a:rPr>
                  <a:t> </a:t>
                </a:r>
              </a:p>
            </p:txBody>
          </p:sp>
        </mc:Fallback>
      </mc:AlternateContent>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8" name="Immagine 7">
            <a:extLst>
              <a:ext uri="{FF2B5EF4-FFF2-40B4-BE49-F238E27FC236}">
                <a16:creationId xmlns:a16="http://schemas.microsoft.com/office/drawing/2014/main" id="{6EC5E694-3C2B-E7BC-FAA7-66DE8DC685D4}"/>
              </a:ext>
            </a:extLst>
          </p:cNvPr>
          <p:cNvPicPr>
            <a:picLocks noChangeAspect="1"/>
          </p:cNvPicPr>
          <p:nvPr/>
        </p:nvPicPr>
        <p:blipFill>
          <a:blip r:embed="rId3"/>
          <a:stretch>
            <a:fillRect/>
          </a:stretch>
        </p:blipFill>
        <p:spPr>
          <a:xfrm>
            <a:off x="0" y="1318804"/>
            <a:ext cx="9144000" cy="4895641"/>
          </a:xfrm>
          <a:prstGeom prst="rect">
            <a:avLst/>
          </a:prstGeom>
        </p:spPr>
      </p:pic>
    </p:spTree>
    <p:extLst>
      <p:ext uri="{BB962C8B-B14F-4D97-AF65-F5344CB8AC3E}">
        <p14:creationId xmlns:p14="http://schemas.microsoft.com/office/powerpoint/2010/main" val="782229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olo 1"/>
              <p:cNvSpPr>
                <a:spLocks noGrp="1"/>
              </p:cNvSpPr>
              <p:nvPr>
                <p:ph type="title"/>
              </p:nvPr>
            </p:nvSpPr>
            <p:spPr/>
            <p:txBody>
              <a:bodyPr anchor="ctr"/>
              <a:lstStyle/>
              <a:p>
                <a14:m>
                  <m:oMath xmlns:m="http://schemas.openxmlformats.org/officeDocument/2006/math">
                    <m:sSub>
                      <m:sSubPr>
                        <m:ctrlPr>
                          <a:rPr lang="it-IT" b="1" i="1" dirty="0" smtClean="0">
                            <a:latin typeface="Cambria Math" panose="02040503050406030204" pitchFamily="18" charset="0"/>
                            <a:ea typeface="Cambria Math" panose="02040503050406030204" pitchFamily="18" charset="0"/>
                          </a:rPr>
                        </m:ctrlPr>
                      </m:sSubPr>
                      <m:e>
                        <m:r>
                          <a:rPr lang="it-IT" i="1" dirty="0" smtClean="0">
                            <a:latin typeface="Cambria Math" panose="02040503050406030204" pitchFamily="18" charset="0"/>
                            <a:ea typeface="Cambria Math" panose="02040503050406030204" pitchFamily="18" charset="0"/>
                          </a:rPr>
                          <m:t>ℋ</m:t>
                        </m:r>
                      </m:e>
                      <m:sub>
                        <m:r>
                          <a:rPr lang="it-IT" b="1" i="1" dirty="0" smtClean="0">
                            <a:latin typeface="Cambria Math" panose="02040503050406030204" pitchFamily="18" charset="0"/>
                            <a:ea typeface="Cambria Math" panose="02040503050406030204" pitchFamily="18" charset="0"/>
                          </a:rPr>
                          <m:t>𝟐</m:t>
                        </m:r>
                      </m:sub>
                    </m:sSub>
                  </m:oMath>
                </a14:m>
                <a:r>
                  <a:rPr lang="it-IT"/>
                  <a:t> </a:t>
                </a:r>
                <a:r>
                  <a:rPr lang="it-IT" err="1"/>
                  <a:t>simulations</a:t>
                </a:r>
                <a:r>
                  <a:rPr lang="it-IT"/>
                  <a:t> – Distributed II </a:t>
                </a:r>
                <a:r>
                  <a:rPr lang="it-IT" err="1"/>
                  <a:t>Structure</a:t>
                </a:r>
                <a:endParaRPr lang="it-IT"/>
              </a:p>
            </p:txBody>
          </p:sp>
        </mc:Choice>
        <mc:Fallback xmlns="">
          <p:sp>
            <p:nvSpPr>
              <p:cNvPr id="2" name="Titolo 1"/>
              <p:cNvSpPr>
                <a:spLocks noGrp="1" noRot="1" noChangeAspect="1" noMove="1" noResize="1" noEditPoints="1" noAdjustHandles="1" noChangeArrowheads="1" noChangeShapeType="1" noTextEdit="1"/>
              </p:cNvSpPr>
              <p:nvPr>
                <p:ph type="title"/>
              </p:nvPr>
            </p:nvSpPr>
            <p:spPr>
              <a:blipFill>
                <a:blip r:embed="rId2"/>
                <a:stretch>
                  <a:fillRect l="-71"/>
                </a:stretch>
              </a:blipFill>
            </p:spPr>
            <p:txBody>
              <a:bodyPr/>
              <a:lstStyle/>
              <a:p>
                <a:r>
                  <a:rPr lang="en-US">
                    <a:noFill/>
                  </a:rPr>
                  <a:t> </a:t>
                </a:r>
              </a:p>
            </p:txBody>
          </p:sp>
        </mc:Fallback>
      </mc:AlternateContent>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5" name="Immagine 4">
            <a:extLst>
              <a:ext uri="{FF2B5EF4-FFF2-40B4-BE49-F238E27FC236}">
                <a16:creationId xmlns:a16="http://schemas.microsoft.com/office/drawing/2014/main" id="{C3882D86-6A09-5AC6-AB1F-6C5AF0EF799E}"/>
              </a:ext>
            </a:extLst>
          </p:cNvPr>
          <p:cNvPicPr>
            <a:picLocks noChangeAspect="1"/>
          </p:cNvPicPr>
          <p:nvPr/>
        </p:nvPicPr>
        <p:blipFill>
          <a:blip r:embed="rId3"/>
          <a:stretch>
            <a:fillRect/>
          </a:stretch>
        </p:blipFill>
        <p:spPr>
          <a:xfrm>
            <a:off x="0" y="1342173"/>
            <a:ext cx="9144000" cy="4878717"/>
          </a:xfrm>
          <a:prstGeom prst="rect">
            <a:avLst/>
          </a:prstGeom>
        </p:spPr>
      </p:pic>
    </p:spTree>
    <p:extLst>
      <p:ext uri="{BB962C8B-B14F-4D97-AF65-F5344CB8AC3E}">
        <p14:creationId xmlns:p14="http://schemas.microsoft.com/office/powerpoint/2010/main" val="34121008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olo 1">
                <a:extLst>
                  <a:ext uri="{FF2B5EF4-FFF2-40B4-BE49-F238E27FC236}">
                    <a16:creationId xmlns:a16="http://schemas.microsoft.com/office/drawing/2014/main" id="{9522CE51-ED88-7AE3-5785-3DC181A31889}"/>
                  </a:ext>
                </a:extLst>
              </p:cNvPr>
              <p:cNvSpPr>
                <a:spLocks noGrp="1"/>
              </p:cNvSpPr>
              <p:nvPr>
                <p:ph type="title"/>
              </p:nvPr>
            </p:nvSpPr>
            <p:spPr/>
            <p:txBody>
              <a:bodyPr anchor="ctr"/>
              <a:lstStyle/>
              <a:p>
                <a14:m>
                  <m:oMath xmlns:m="http://schemas.openxmlformats.org/officeDocument/2006/math">
                    <m:sSub>
                      <m:sSubPr>
                        <m:ctrlPr>
                          <a:rPr lang="it-IT" b="1" i="1" dirty="0" smtClean="0">
                            <a:latin typeface="Cambria Math" panose="02040503050406030204" pitchFamily="18" charset="0"/>
                            <a:ea typeface="Cambria Math" panose="02040503050406030204" pitchFamily="18" charset="0"/>
                          </a:rPr>
                        </m:ctrlPr>
                      </m:sSubPr>
                      <m:e>
                        <m:r>
                          <a:rPr lang="it-IT" i="1" dirty="0" smtClean="0">
                            <a:latin typeface="Cambria Math" panose="02040503050406030204" pitchFamily="18" charset="0"/>
                            <a:ea typeface="Cambria Math" panose="02040503050406030204" pitchFamily="18" charset="0"/>
                          </a:rPr>
                          <m:t>ℋ</m:t>
                        </m:r>
                      </m:e>
                      <m:sub>
                        <m:r>
                          <a:rPr lang="it-IT" b="1" i="1" dirty="0" smtClean="0">
                            <a:latin typeface="Cambria Math" panose="02040503050406030204" pitchFamily="18" charset="0"/>
                            <a:ea typeface="Cambria Math" panose="02040503050406030204" pitchFamily="18" charset="0"/>
                          </a:rPr>
                          <m:t>𝟐</m:t>
                        </m:r>
                      </m:sub>
                    </m:sSub>
                  </m:oMath>
                </a14:m>
                <a:r>
                  <a:rPr lang="it-IT"/>
                  <a:t> </a:t>
                </a:r>
                <a:r>
                  <a:rPr lang="it-IT" err="1"/>
                  <a:t>simulations</a:t>
                </a:r>
                <a:endParaRPr lang="it-IT"/>
              </a:p>
            </p:txBody>
          </p:sp>
        </mc:Choice>
        <mc:Fallback xmlns="">
          <p:sp>
            <p:nvSpPr>
              <p:cNvPr id="2" name="Titolo 1">
                <a:extLst>
                  <a:ext uri="{FF2B5EF4-FFF2-40B4-BE49-F238E27FC236}">
                    <a16:creationId xmlns:a16="http://schemas.microsoft.com/office/drawing/2014/main" id="{9522CE51-ED88-7AE3-5785-3DC181A31889}"/>
                  </a:ext>
                </a:extLst>
              </p:cNvPr>
              <p:cNvSpPr>
                <a:spLocks noGrp="1" noRot="1" noChangeAspect="1" noMove="1" noResize="1" noEditPoints="1" noAdjustHandles="1" noChangeArrowheads="1" noChangeShapeType="1" noTextEdit="1"/>
              </p:cNvSpPr>
              <p:nvPr>
                <p:ph type="title"/>
              </p:nvPr>
            </p:nvSpPr>
            <p:spPr>
              <a:blipFill>
                <a:blip r:embed="rId3"/>
                <a:stretch>
                  <a:fillRect l="-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Segnaposto contenuto 2">
                <a:extLst>
                  <a:ext uri="{FF2B5EF4-FFF2-40B4-BE49-F238E27FC236}">
                    <a16:creationId xmlns:a16="http://schemas.microsoft.com/office/drawing/2014/main" id="{263A2E93-E4FD-6916-2329-09B6A671C1F5}"/>
                  </a:ext>
                </a:extLst>
              </p:cNvPr>
              <p:cNvSpPr>
                <a:spLocks noGrp="1"/>
              </p:cNvSpPr>
              <p:nvPr>
                <p:ph idx="1"/>
              </p:nvPr>
            </p:nvSpPr>
            <p:spPr>
              <a:xfrm>
                <a:off x="360000" y="1440000"/>
                <a:ext cx="8323726" cy="4525963"/>
              </a:xfrm>
            </p:spPr>
            <p:txBody>
              <a:bodyPr>
                <a:normAutofit/>
              </a:bodyPr>
              <a:lstStyle/>
              <a:p>
                <a:r>
                  <a:rPr lang="en-AU" sz="1600" dirty="0"/>
                  <a:t>As expected, it can be observed that:</a:t>
                </a:r>
              </a:p>
              <a:p>
                <a:endParaRPr lang="en-AU" sz="1600" dirty="0"/>
              </a:p>
              <a:p>
                <a:pPr marL="342900" indent="-342900">
                  <a:buFont typeface="Arial" panose="020B0604020202020204" pitchFamily="34" charset="0"/>
                  <a:buChar char="•"/>
                </a:pPr>
                <a:r>
                  <a:rPr lang="en-AU" sz="1600" dirty="0"/>
                  <a:t>When </a:t>
                </a:r>
                <a14:m>
                  <m:oMath xmlns:m="http://schemas.openxmlformats.org/officeDocument/2006/math">
                    <m:r>
                      <a:rPr lang="en-AU" sz="1600" b="1" i="1" smtClean="0">
                        <a:latin typeface="Cambria Math" panose="02040503050406030204" pitchFamily="18" charset="0"/>
                        <a:ea typeface="Cambria Math" panose="02040503050406030204" pitchFamily="18" charset="0"/>
                      </a:rPr>
                      <m:t>𝝆</m:t>
                    </m:r>
                  </m:oMath>
                </a14:m>
                <a:r>
                  <a:rPr lang="en-AU" sz="1600" b="1" dirty="0"/>
                  <a:t> is big</a:t>
                </a:r>
                <a:r>
                  <a:rPr lang="en-AU" sz="1600" dirty="0"/>
                  <a:t>, control weight is higher, so the optimization focuses on limiting the control action, with the guarantee of convergence with a slower dynamic. This conservative condition allows to have </a:t>
                </a:r>
                <a:r>
                  <a:rPr lang="en-AU" sz="1600" b="1" dirty="0"/>
                  <a:t>no overshoot, </a:t>
                </a:r>
                <a:r>
                  <a:rPr lang="en-AU" sz="1600" dirty="0"/>
                  <a:t>but it </a:t>
                </a:r>
                <a:r>
                  <a:rPr lang="en-AU" sz="1600" b="1" dirty="0"/>
                  <a:t>slows down </a:t>
                </a:r>
                <a:r>
                  <a:rPr lang="en-AU" sz="1600" dirty="0"/>
                  <a:t>the system considerably.</a:t>
                </a:r>
              </a:p>
              <a:p>
                <a:pPr marL="342900" indent="-342900">
                  <a:buFont typeface="Arial" panose="020B0604020202020204" pitchFamily="34" charset="0"/>
                  <a:buChar char="•"/>
                </a:pPr>
                <a:r>
                  <a:rPr lang="en-AU" sz="1600" dirty="0"/>
                  <a:t>When </a:t>
                </a:r>
                <a14:m>
                  <m:oMath xmlns:m="http://schemas.openxmlformats.org/officeDocument/2006/math">
                    <m:r>
                      <a:rPr lang="en-AU" sz="1600" b="1" i="1" smtClean="0">
                        <a:latin typeface="Cambria Math" panose="02040503050406030204" pitchFamily="18" charset="0"/>
                        <a:ea typeface="Cambria Math" panose="02040503050406030204" pitchFamily="18" charset="0"/>
                      </a:rPr>
                      <m:t>𝝆</m:t>
                    </m:r>
                  </m:oMath>
                </a14:m>
                <a:r>
                  <a:rPr lang="en-AU" sz="1600" b="1" dirty="0"/>
                  <a:t> is small</a:t>
                </a:r>
                <a:r>
                  <a:rPr lang="en-AU" sz="1600" dirty="0"/>
                  <a:t>, control weight is smaller, so the optimization puts more control effort to </a:t>
                </a:r>
                <a:r>
                  <a:rPr lang="en-AU" sz="1600" b="1" dirty="0"/>
                  <a:t>speed up convergence </a:t>
                </a:r>
                <a:r>
                  <a:rPr lang="en-AU" sz="1600" dirty="0"/>
                  <a:t>(though we don’t exaggerate the request, so that the control action is still acceptable). It is a little bit faster than the previous case, but there are more </a:t>
                </a:r>
                <a:r>
                  <a:rPr lang="en-AU" sz="1600" b="1" dirty="0"/>
                  <a:t>visible over/undershoot </a:t>
                </a:r>
                <a:r>
                  <a:rPr lang="en-AU" sz="1600" dirty="0"/>
                  <a:t>. In this case the </a:t>
                </a:r>
                <a:r>
                  <a:rPr lang="en-AU" sz="1600" b="1" dirty="0"/>
                  <a:t>control action is much less limited</a:t>
                </a:r>
                <a:r>
                  <a:rPr lang="en-AU" sz="1600" dirty="0"/>
                  <a:t>.</a:t>
                </a:r>
              </a:p>
              <a:p>
                <a:endParaRPr lang="en-AU" sz="1600" dirty="0"/>
              </a:p>
              <a:p>
                <a:r>
                  <a:rPr lang="en-AU" sz="1600" dirty="0"/>
                  <a:t>The case </a:t>
                </a:r>
                <a14:m>
                  <m:oMath xmlns:m="http://schemas.openxmlformats.org/officeDocument/2006/math">
                    <m:r>
                      <a:rPr lang="en-AU" sz="1600" b="1" i="1" smtClean="0">
                        <a:latin typeface="Cambria Math" panose="02040503050406030204" pitchFamily="18" charset="0"/>
                        <a:ea typeface="Cambria Math" panose="02040503050406030204" pitchFamily="18" charset="0"/>
                      </a:rPr>
                      <m:t>𝝆</m:t>
                    </m:r>
                    <m:r>
                      <a:rPr lang="en-AU" sz="1600" b="1" i="1" smtClean="0">
                        <a:latin typeface="Cambria Math" panose="02040503050406030204" pitchFamily="18" charset="0"/>
                        <a:ea typeface="Cambria Math" panose="02040503050406030204" pitchFamily="18" charset="0"/>
                      </a:rPr>
                      <m:t>=</m:t>
                    </m:r>
                    <m:r>
                      <a:rPr lang="en-AU" sz="1600" b="1" i="1" smtClean="0">
                        <a:latin typeface="Cambria Math" panose="02040503050406030204" pitchFamily="18" charset="0"/>
                        <a:ea typeface="Cambria Math" panose="02040503050406030204" pitchFamily="18" charset="0"/>
                      </a:rPr>
                      <m:t>𝟐</m:t>
                    </m:r>
                  </m:oMath>
                </a14:m>
                <a:r>
                  <a:rPr lang="en-AU" sz="1600" dirty="0"/>
                  <a:t> is a good compromise.</a:t>
                </a:r>
              </a:p>
              <a:p>
                <a:endParaRPr lang="en-AU" sz="1600" dirty="0"/>
              </a:p>
              <a:p>
                <a:r>
                  <a:rPr lang="en-AU" sz="1600" b="1" dirty="0"/>
                  <a:t>Remark</a:t>
                </a:r>
                <a:r>
                  <a:rPr lang="en-AU" sz="1600" dirty="0"/>
                  <a:t>: The different structures present a very similar movement. Therefore, there is not a «better» control structure when it comes to </a:t>
                </a:r>
                <a14:m>
                  <m:oMath xmlns:m="http://schemas.openxmlformats.org/officeDocument/2006/math">
                    <m:sSub>
                      <m:sSubPr>
                        <m:ctrlPr>
                          <a:rPr lang="en-AU" sz="1600" b="1" i="1" smtClean="0">
                            <a:latin typeface="Cambria Math" panose="02040503050406030204" pitchFamily="18" charset="0"/>
                            <a:ea typeface="Cambria Math" panose="02040503050406030204" pitchFamily="18" charset="0"/>
                          </a:rPr>
                        </m:ctrlPr>
                      </m:sSubPr>
                      <m:e>
                        <m:r>
                          <a:rPr lang="en-AU" sz="1600" i="1" smtClean="0">
                            <a:latin typeface="Cambria Math" panose="02040503050406030204" pitchFamily="18" charset="0"/>
                            <a:ea typeface="Cambria Math" panose="02040503050406030204" pitchFamily="18" charset="0"/>
                          </a:rPr>
                          <m:t>ℋ</m:t>
                        </m:r>
                      </m:e>
                      <m:sub>
                        <m:r>
                          <a:rPr lang="en-AU" sz="1600" b="1" i="1" smtClean="0">
                            <a:latin typeface="Cambria Math" panose="02040503050406030204" pitchFamily="18" charset="0"/>
                            <a:ea typeface="Cambria Math" panose="02040503050406030204" pitchFamily="18" charset="0"/>
                          </a:rPr>
                          <m:t>𝟐</m:t>
                        </m:r>
                      </m:sub>
                    </m:sSub>
                  </m:oMath>
                </a14:m>
                <a:r>
                  <a:rPr lang="en-AU" sz="1600" dirty="0"/>
                  <a:t> control.</a:t>
                </a:r>
              </a:p>
            </p:txBody>
          </p:sp>
        </mc:Choice>
        <mc:Fallback xmlns="">
          <p:sp>
            <p:nvSpPr>
              <p:cNvPr id="3" name="Segnaposto contenuto 2">
                <a:extLst>
                  <a:ext uri="{FF2B5EF4-FFF2-40B4-BE49-F238E27FC236}">
                    <a16:creationId xmlns:a16="http://schemas.microsoft.com/office/drawing/2014/main" id="{263A2E93-E4FD-6916-2329-09B6A671C1F5}"/>
                  </a:ext>
                </a:extLst>
              </p:cNvPr>
              <p:cNvSpPr>
                <a:spLocks noGrp="1" noRot="1" noChangeAspect="1" noMove="1" noResize="1" noEditPoints="1" noAdjustHandles="1" noChangeArrowheads="1" noChangeShapeType="1" noTextEdit="1"/>
              </p:cNvSpPr>
              <p:nvPr>
                <p:ph idx="1"/>
              </p:nvPr>
            </p:nvSpPr>
            <p:spPr>
              <a:xfrm>
                <a:off x="360000" y="1440000"/>
                <a:ext cx="8323726" cy="4525963"/>
              </a:xfrm>
              <a:blipFill>
                <a:blip r:embed="rId4"/>
                <a:stretch>
                  <a:fillRect l="-366" t="-404" r="-513"/>
                </a:stretch>
              </a:blipFill>
            </p:spPr>
            <p:txBody>
              <a:bodyPr/>
              <a:lstStyle/>
              <a:p>
                <a:r>
                  <a:rPr lang="it-IT">
                    <a:noFill/>
                  </a:rPr>
                  <a:t> </a:t>
                </a:r>
              </a:p>
            </p:txBody>
          </p:sp>
        </mc:Fallback>
      </mc:AlternateContent>
      <p:sp>
        <p:nvSpPr>
          <p:cNvPr id="4" name="Rettangolo 3">
            <a:extLst>
              <a:ext uri="{FF2B5EF4-FFF2-40B4-BE49-F238E27FC236}">
                <a16:creationId xmlns:a16="http://schemas.microsoft.com/office/drawing/2014/main" id="{A673FF77-02C8-AD97-A015-E533F532295D}"/>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7495003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olo 1">
                <a:extLst>
                  <a:ext uri="{FF2B5EF4-FFF2-40B4-BE49-F238E27FC236}">
                    <a16:creationId xmlns:a16="http://schemas.microsoft.com/office/drawing/2014/main" id="{9522CE51-ED88-7AE3-5785-3DC181A31889}"/>
                  </a:ext>
                </a:extLst>
              </p:cNvPr>
              <p:cNvSpPr>
                <a:spLocks noGrp="1"/>
              </p:cNvSpPr>
              <p:nvPr>
                <p:ph type="title"/>
              </p:nvPr>
            </p:nvSpPr>
            <p:spPr/>
            <p:txBody>
              <a:bodyPr anchor="ctr"/>
              <a:lstStyle/>
              <a:p>
                <a14:m>
                  <m:oMath xmlns:m="http://schemas.openxmlformats.org/officeDocument/2006/math">
                    <m:sSub>
                      <m:sSubPr>
                        <m:ctrlPr>
                          <a:rPr lang="it-IT" b="1" i="1" dirty="0" smtClean="0">
                            <a:latin typeface="Cambria Math" panose="02040503050406030204" pitchFamily="18" charset="0"/>
                            <a:ea typeface="Cambria Math" panose="02040503050406030204" pitchFamily="18" charset="0"/>
                          </a:rPr>
                        </m:ctrlPr>
                      </m:sSubPr>
                      <m:e>
                        <m:r>
                          <a:rPr lang="it-IT" i="1" dirty="0" smtClean="0">
                            <a:latin typeface="Cambria Math" panose="02040503050406030204" pitchFamily="18" charset="0"/>
                            <a:ea typeface="Cambria Math" panose="02040503050406030204" pitchFamily="18" charset="0"/>
                          </a:rPr>
                          <m:t>ℋ</m:t>
                        </m:r>
                      </m:e>
                      <m:sub>
                        <m:r>
                          <a:rPr lang="it-IT" b="1" i="1" dirty="0" smtClean="0">
                            <a:latin typeface="Cambria Math" panose="02040503050406030204" pitchFamily="18" charset="0"/>
                            <a:ea typeface="Cambria Math" panose="02040503050406030204" pitchFamily="18" charset="0"/>
                          </a:rPr>
                          <m:t>𝟐</m:t>
                        </m:r>
                      </m:sub>
                    </m:sSub>
                  </m:oMath>
                </a14:m>
                <a:r>
                  <a:rPr lang="it-IT"/>
                  <a:t> </a:t>
                </a:r>
                <a:r>
                  <a:rPr lang="it-IT" err="1"/>
                  <a:t>simulations</a:t>
                </a:r>
                <a:r>
                  <a:rPr lang="it-IT"/>
                  <a:t> – Discrete Time</a:t>
                </a:r>
              </a:p>
            </p:txBody>
          </p:sp>
        </mc:Choice>
        <mc:Fallback xmlns="">
          <p:sp>
            <p:nvSpPr>
              <p:cNvPr id="2" name="Titolo 1">
                <a:extLst>
                  <a:ext uri="{FF2B5EF4-FFF2-40B4-BE49-F238E27FC236}">
                    <a16:creationId xmlns:a16="http://schemas.microsoft.com/office/drawing/2014/main" id="{9522CE51-ED88-7AE3-5785-3DC181A31889}"/>
                  </a:ext>
                </a:extLst>
              </p:cNvPr>
              <p:cNvSpPr>
                <a:spLocks noGrp="1" noRot="1" noChangeAspect="1" noMove="1" noResize="1" noEditPoints="1" noAdjustHandles="1" noChangeArrowheads="1" noChangeShapeType="1" noTextEdit="1"/>
              </p:cNvSpPr>
              <p:nvPr>
                <p:ph type="title"/>
              </p:nvPr>
            </p:nvSpPr>
            <p:spPr>
              <a:blipFill>
                <a:blip r:embed="rId2"/>
                <a:stretch>
                  <a:fillRect l="-71"/>
                </a:stretch>
              </a:blipFill>
            </p:spPr>
            <p:txBody>
              <a:bodyPr/>
              <a:lstStyle/>
              <a:p>
                <a:r>
                  <a:rPr lang="en-US">
                    <a:noFill/>
                  </a:rPr>
                  <a:t> </a:t>
                </a:r>
              </a:p>
            </p:txBody>
          </p:sp>
        </mc:Fallback>
      </mc:AlternateContent>
      <p:sp>
        <p:nvSpPr>
          <p:cNvPr id="4" name="Rettangolo 3">
            <a:extLst>
              <a:ext uri="{FF2B5EF4-FFF2-40B4-BE49-F238E27FC236}">
                <a16:creationId xmlns:a16="http://schemas.microsoft.com/office/drawing/2014/main" id="{A673FF77-02C8-AD97-A015-E533F532295D}"/>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8" name="Immagine 7">
            <a:extLst>
              <a:ext uri="{FF2B5EF4-FFF2-40B4-BE49-F238E27FC236}">
                <a16:creationId xmlns:a16="http://schemas.microsoft.com/office/drawing/2014/main" id="{E966EB62-DB8A-AD17-F855-7E2D6C288665}"/>
              </a:ext>
            </a:extLst>
          </p:cNvPr>
          <p:cNvPicPr>
            <a:picLocks noChangeAspect="1"/>
          </p:cNvPicPr>
          <p:nvPr/>
        </p:nvPicPr>
        <p:blipFill>
          <a:blip r:embed="rId3"/>
          <a:stretch>
            <a:fillRect/>
          </a:stretch>
        </p:blipFill>
        <p:spPr>
          <a:xfrm>
            <a:off x="0" y="1330946"/>
            <a:ext cx="9144000" cy="4871357"/>
          </a:xfrm>
          <a:prstGeom prst="rect">
            <a:avLst/>
          </a:prstGeom>
        </p:spPr>
      </p:pic>
    </p:spTree>
    <p:extLst>
      <p:ext uri="{BB962C8B-B14F-4D97-AF65-F5344CB8AC3E}">
        <p14:creationId xmlns:p14="http://schemas.microsoft.com/office/powerpoint/2010/main" val="7153061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1" y="4235172"/>
            <a:ext cx="9144001" cy="2622828"/>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53675" y="4453912"/>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3284568" y="5118100"/>
            <a:ext cx="2574861" cy="968375"/>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3000" err="1"/>
              <a:t>Conclusions</a:t>
            </a:r>
            <a:endParaRPr lang="it-IT" sz="3000"/>
          </a:p>
        </p:txBody>
      </p:sp>
      <p:sp>
        <p:nvSpPr>
          <p:cNvPr id="2" name="Rettangolo 1">
            <a:extLst>
              <a:ext uri="{FF2B5EF4-FFF2-40B4-BE49-F238E27FC236}">
                <a16:creationId xmlns:a16="http://schemas.microsoft.com/office/drawing/2014/main" id="{B9C1F52D-CB52-CC07-76ED-854EFC9A7F94}"/>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2080269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chor="ctr"/>
          <a:lstStyle/>
          <a:p>
            <a:r>
              <a:rPr lang="it-IT" err="1"/>
              <a:t>Conclusions</a:t>
            </a:r>
            <a:endParaRPr lang="it-IT"/>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6" name="CasellaDiTesto 5">
            <a:extLst>
              <a:ext uri="{FF2B5EF4-FFF2-40B4-BE49-F238E27FC236}">
                <a16:creationId xmlns:a16="http://schemas.microsoft.com/office/drawing/2014/main" id="{8570FD95-DB30-D593-61FC-5B475DD2B1F8}"/>
              </a:ext>
            </a:extLst>
          </p:cNvPr>
          <p:cNvSpPr txBox="1"/>
          <p:nvPr/>
        </p:nvSpPr>
        <p:spPr>
          <a:xfrm>
            <a:off x="357100" y="1578781"/>
            <a:ext cx="8512464" cy="3970318"/>
          </a:xfrm>
          <a:prstGeom prst="rect">
            <a:avLst/>
          </a:prstGeom>
          <a:noFill/>
        </p:spPr>
        <p:txBody>
          <a:bodyPr wrap="square" rtlCol="0">
            <a:spAutoFit/>
          </a:bodyPr>
          <a:lstStyle/>
          <a:p>
            <a:pPr marL="285750" indent="-285750">
              <a:buFont typeface="Arial" panose="020B0604020202020204" pitchFamily="34" charset="0"/>
              <a:buChar char="•"/>
            </a:pPr>
            <a:r>
              <a:rPr lang="en-US"/>
              <a:t>The simply stable system results easily </a:t>
            </a:r>
            <a:r>
              <a:rPr lang="en-US" b="1"/>
              <a:t>stabilizable</a:t>
            </a:r>
            <a:r>
              <a:rPr lang="en-US"/>
              <a:t> in all cases with an</a:t>
            </a:r>
            <a:r>
              <a:rPr lang="en-US" b="1"/>
              <a:t> LTI state feedback controller</a:t>
            </a:r>
            <a:r>
              <a:rPr lang="en-US"/>
              <a:t> thanks to the </a:t>
            </a:r>
            <a:r>
              <a:rPr lang="en-US" b="1"/>
              <a:t>absence of fixed modes</a:t>
            </a:r>
            <a:r>
              <a:rPr lang="en-US"/>
              <a:t>.</a:t>
            </a:r>
          </a:p>
          <a:p>
            <a:endParaRPr lang="en-US"/>
          </a:p>
          <a:p>
            <a:pPr marL="285750" indent="-285750">
              <a:buFont typeface="Arial" panose="020B0604020202020204" pitchFamily="34" charset="0"/>
              <a:buChar char="•"/>
            </a:pPr>
            <a:r>
              <a:rPr lang="en-US"/>
              <a:t>Different control strategies lead to different advantages:</a:t>
            </a:r>
          </a:p>
          <a:p>
            <a:pPr marL="742950" lvl="1" indent="-285750">
              <a:buFont typeface="Arial" panose="020B0604020202020204" pitchFamily="34" charset="0"/>
              <a:buChar char="•"/>
            </a:pPr>
            <a:r>
              <a:rPr lang="en-US"/>
              <a:t>The </a:t>
            </a:r>
            <a:r>
              <a:rPr lang="en-US" b="1"/>
              <a:t>Multi-Objective LMI</a:t>
            </a:r>
            <a:r>
              <a:rPr lang="en-US"/>
              <a:t> works best for performance improvements. It allows us to </a:t>
            </a:r>
            <a:r>
              <a:rPr lang="en-US" b="1"/>
              <a:t>move the poles </a:t>
            </a:r>
            <a:r>
              <a:rPr lang="en-US"/>
              <a:t>in order to prescribe the overall dynamic and at the same time keep an eye on the control effort.	</a:t>
            </a:r>
          </a:p>
          <a:p>
            <a:pPr marL="742950" lvl="1" indent="-285750">
              <a:buFont typeface="Arial" panose="020B0604020202020204" pitchFamily="34" charset="0"/>
              <a:buChar char="•"/>
            </a:pPr>
            <a:r>
              <a:rPr lang="en-US"/>
              <a:t>A </a:t>
            </a:r>
            <a:r>
              <a:rPr lang="en-US" b="1"/>
              <a:t>H2 norm LMI </a:t>
            </a:r>
            <a:r>
              <a:rPr lang="en-US"/>
              <a:t>can generate an optimal gain matrix according to the best </a:t>
            </a:r>
            <a:r>
              <a:rPr lang="en-US" b="1"/>
              <a:t>control/state trade-off</a:t>
            </a:r>
            <a:r>
              <a:rPr lang="en-US"/>
              <a:t>. This also guarantees </a:t>
            </a:r>
            <a:r>
              <a:rPr lang="en-US" b="1"/>
              <a:t>minimization of control effort.</a:t>
            </a:r>
          </a:p>
          <a:p>
            <a:pPr lvl="1"/>
            <a:endParaRPr lang="en-US" b="1"/>
          </a:p>
          <a:p>
            <a:pPr marL="285750" indent="-285750">
              <a:buFont typeface="Arial" panose="020B0604020202020204" pitchFamily="34" charset="0"/>
              <a:buChar char="•"/>
            </a:pPr>
            <a:r>
              <a:rPr lang="en-US"/>
              <a:t>The variation of the </a:t>
            </a:r>
            <a:r>
              <a:rPr lang="en-US" b="1"/>
              <a:t>Distributed</a:t>
            </a:r>
            <a:r>
              <a:rPr lang="en-US"/>
              <a:t> </a:t>
            </a:r>
            <a:r>
              <a:rPr lang="en-US" b="1"/>
              <a:t>Control Structure </a:t>
            </a:r>
            <a:r>
              <a:rPr lang="en-US"/>
              <a:t>has a minimal effect on the system, yet its optimization may be necessary for critical operations such as maintenance or fault management.</a:t>
            </a:r>
          </a:p>
          <a:p>
            <a:endParaRPr lang="en-US"/>
          </a:p>
        </p:txBody>
      </p:sp>
    </p:spTree>
    <p:extLst>
      <p:ext uri="{BB962C8B-B14F-4D97-AF65-F5344CB8AC3E}">
        <p14:creationId xmlns:p14="http://schemas.microsoft.com/office/powerpoint/2010/main" val="30617157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sp>
        <p:nvSpPr>
          <p:cNvPr id="9" name="Rettangolo 8"/>
          <p:cNvSpPr/>
          <p:nvPr/>
        </p:nvSpPr>
        <p:spPr>
          <a:xfrm>
            <a:off x="-1" y="4046577"/>
            <a:ext cx="9144001" cy="2622828"/>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53675" y="4453912"/>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2154084" y="1843048"/>
            <a:ext cx="4835829" cy="968375"/>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pPr algn="ctr"/>
            <a:r>
              <a:rPr lang="it-IT" sz="3000" i="1">
                <a:solidFill>
                  <a:srgbClr val="728FA5"/>
                </a:solidFill>
              </a:rPr>
              <a:t>Thanks for the </a:t>
            </a:r>
            <a:r>
              <a:rPr lang="it-IT" sz="3000" i="1" err="1">
                <a:solidFill>
                  <a:srgbClr val="728FA5"/>
                </a:solidFill>
              </a:rPr>
              <a:t>attention</a:t>
            </a:r>
            <a:endParaRPr lang="it-IT" sz="3000" i="1">
              <a:solidFill>
                <a:srgbClr val="728FA5"/>
              </a:solidFill>
            </a:endParaRPr>
          </a:p>
        </p:txBody>
      </p:sp>
    </p:spTree>
    <p:extLst>
      <p:ext uri="{BB962C8B-B14F-4D97-AF65-F5344CB8AC3E}">
        <p14:creationId xmlns:p14="http://schemas.microsoft.com/office/powerpoint/2010/main" val="99572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a:t>System </a:t>
            </a:r>
            <a:r>
              <a:rPr lang="it-IT" err="1"/>
              <a:t>Decomposition</a:t>
            </a:r>
            <a:endParaRPr lang="it-IT"/>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A77039F7-D592-D4FD-C58D-FEEFCD797F6A}"/>
              </a:ext>
            </a:extLst>
          </p:cNvPr>
          <p:cNvSpPr txBox="1"/>
          <p:nvPr/>
        </p:nvSpPr>
        <p:spPr>
          <a:xfrm>
            <a:off x="359999" y="5194355"/>
            <a:ext cx="8581043" cy="830997"/>
          </a:xfrm>
          <a:prstGeom prst="rect">
            <a:avLst/>
          </a:prstGeom>
          <a:noFill/>
        </p:spPr>
        <p:txBody>
          <a:bodyPr wrap="square" rtlCol="0">
            <a:spAutoFit/>
          </a:bodyPr>
          <a:lstStyle>
            <a:defPPr>
              <a:defRPr lang="it-IT"/>
            </a:defPPr>
            <a:lvl1pPr>
              <a:defRPr>
                <a:latin typeface="Arial"/>
                <a:cs typeface="Arial"/>
              </a:defRPr>
            </a:lvl1pPr>
          </a:lstStyle>
          <a:p>
            <a:r>
              <a:rPr lang="it-IT" sz="1600" err="1"/>
              <a:t>Moreover</a:t>
            </a:r>
            <a:r>
              <a:rPr lang="it-IT" sz="1600"/>
              <a:t>, by </a:t>
            </a:r>
            <a:r>
              <a:rPr lang="it-IT" sz="1600" err="1"/>
              <a:t>analyzing</a:t>
            </a:r>
            <a:r>
              <a:rPr lang="it-IT" sz="1600"/>
              <a:t> </a:t>
            </a:r>
            <a:r>
              <a:rPr lang="it-IT" sz="1600" b="1" err="1"/>
              <a:t>matrix</a:t>
            </a:r>
            <a:r>
              <a:rPr lang="it-IT" sz="1600" b="1"/>
              <a:t> A</a:t>
            </a:r>
            <a:r>
              <a:rPr lang="it-IT" sz="1600"/>
              <a:t>, the </a:t>
            </a:r>
            <a:r>
              <a:rPr lang="it-IT" sz="1600" b="1"/>
              <a:t>interactions</a:t>
            </a:r>
            <a:r>
              <a:rPr lang="it-IT" sz="1600"/>
              <a:t> </a:t>
            </a:r>
            <a:r>
              <a:rPr lang="it-IT" sz="1600" err="1"/>
              <a:t>between</a:t>
            </a:r>
            <a:r>
              <a:rPr lang="it-IT" sz="1600"/>
              <a:t> the </a:t>
            </a:r>
            <a:r>
              <a:rPr lang="it-IT" sz="1600" err="1"/>
              <a:t>states</a:t>
            </a:r>
            <a:r>
              <a:rPr lang="it-IT" sz="1600"/>
              <a:t> of </a:t>
            </a:r>
            <a:r>
              <a:rPr lang="it-IT" sz="1600" err="1"/>
              <a:t>different</a:t>
            </a:r>
            <a:r>
              <a:rPr lang="it-IT" sz="1600"/>
              <a:t> </a:t>
            </a:r>
            <a:r>
              <a:rPr lang="it-IT" sz="1600" err="1"/>
              <a:t>areas</a:t>
            </a:r>
            <a:r>
              <a:rPr lang="it-IT" sz="1600"/>
              <a:t> take a </a:t>
            </a:r>
            <a:r>
              <a:rPr lang="it-IT" sz="1600" err="1"/>
              <a:t>very</a:t>
            </a:r>
            <a:r>
              <a:rPr lang="it-IT" sz="1600"/>
              <a:t> low, </a:t>
            </a:r>
            <a:r>
              <a:rPr lang="it-IT" sz="1600" err="1"/>
              <a:t>yet</a:t>
            </a:r>
            <a:r>
              <a:rPr lang="it-IT" sz="1600"/>
              <a:t> non-</a:t>
            </a:r>
            <a:r>
              <a:rPr lang="it-IT" sz="1600" err="1"/>
              <a:t>null</a:t>
            </a:r>
            <a:r>
              <a:rPr lang="it-IT" sz="1600"/>
              <a:t>, </a:t>
            </a:r>
            <a:r>
              <a:rPr lang="it-IT" sz="1600" err="1"/>
              <a:t>value</a:t>
            </a:r>
            <a:r>
              <a:rPr lang="it-IT" sz="1600"/>
              <a:t> (red </a:t>
            </a:r>
            <a:r>
              <a:rPr lang="it-IT" sz="1600" err="1"/>
              <a:t>circles</a:t>
            </a:r>
            <a:r>
              <a:rPr lang="it-IT" sz="1600"/>
              <a:t>) </a:t>
            </a:r>
            <a:r>
              <a:rPr lang="it-IT" sz="1600" err="1"/>
              <a:t>that</a:t>
            </a:r>
            <a:r>
              <a:rPr lang="it-IT" sz="1600"/>
              <a:t> </a:t>
            </a:r>
            <a:r>
              <a:rPr lang="it-IT" sz="1600" err="1"/>
              <a:t>will</a:t>
            </a:r>
            <a:r>
              <a:rPr lang="it-IT" sz="1600"/>
              <a:t> be </a:t>
            </a:r>
            <a:r>
              <a:rPr lang="it-IT" sz="1600" err="1"/>
              <a:t>ignored</a:t>
            </a:r>
            <a:r>
              <a:rPr lang="it-IT" sz="1600"/>
              <a:t> in the </a:t>
            </a:r>
            <a:r>
              <a:rPr lang="it-IT" sz="1600" err="1"/>
              <a:t>decomposition</a:t>
            </a:r>
            <a:r>
              <a:rPr lang="it-IT" sz="1600"/>
              <a:t> </a:t>
            </a:r>
            <a:r>
              <a:rPr lang="it-IT" sz="1600" err="1"/>
              <a:t>process</a:t>
            </a:r>
            <a:r>
              <a:rPr lang="it-IT" sz="1600"/>
              <a:t>, </a:t>
            </a:r>
            <a:r>
              <a:rPr lang="it-IT" sz="1600" err="1"/>
              <a:t>but</a:t>
            </a:r>
            <a:r>
              <a:rPr lang="it-IT" sz="1600"/>
              <a:t> </a:t>
            </a:r>
            <a:r>
              <a:rPr lang="it-IT" sz="1600" err="1"/>
              <a:t>taken</a:t>
            </a:r>
            <a:r>
              <a:rPr lang="it-IT" sz="1600"/>
              <a:t> </a:t>
            </a:r>
            <a:r>
              <a:rPr lang="it-IT" sz="1600" err="1"/>
              <a:t>into</a:t>
            </a:r>
            <a:r>
              <a:rPr lang="it-IT" sz="1600"/>
              <a:t> account for </a:t>
            </a:r>
            <a:r>
              <a:rPr lang="it-IT" sz="1600" err="1"/>
              <a:t>distributed</a:t>
            </a:r>
            <a:r>
              <a:rPr lang="it-IT" sz="1600"/>
              <a:t> control.</a:t>
            </a:r>
          </a:p>
        </p:txBody>
      </p:sp>
      <p:pic>
        <p:nvPicPr>
          <p:cNvPr id="9" name="Immagine 8" descr="Immagine che contiene testo, linea, Parallelo, numero&#10;&#10;Descrizione generata automaticamente">
            <a:extLst>
              <a:ext uri="{FF2B5EF4-FFF2-40B4-BE49-F238E27FC236}">
                <a16:creationId xmlns:a16="http://schemas.microsoft.com/office/drawing/2014/main" id="{2D3B7F18-C738-25F8-F7F2-B23C1E1ECE00}"/>
              </a:ext>
            </a:extLst>
          </p:cNvPr>
          <p:cNvPicPr>
            <a:picLocks noChangeAspect="1"/>
          </p:cNvPicPr>
          <p:nvPr/>
        </p:nvPicPr>
        <p:blipFill>
          <a:blip r:embed="rId2"/>
          <a:stretch>
            <a:fillRect/>
          </a:stretch>
        </p:blipFill>
        <p:spPr>
          <a:xfrm>
            <a:off x="0" y="2612983"/>
            <a:ext cx="9144000" cy="2441241"/>
          </a:xfrm>
          <a:prstGeom prst="rect">
            <a:avLst/>
          </a:prstGeom>
        </p:spPr>
      </p:pic>
      <p:sp>
        <p:nvSpPr>
          <p:cNvPr id="13" name="CasellaDiTesto 12">
            <a:extLst>
              <a:ext uri="{FF2B5EF4-FFF2-40B4-BE49-F238E27FC236}">
                <a16:creationId xmlns:a16="http://schemas.microsoft.com/office/drawing/2014/main" id="{13EB4D3C-CAC0-FC6F-9E18-4A8015F34019}"/>
              </a:ext>
            </a:extLst>
          </p:cNvPr>
          <p:cNvSpPr txBox="1"/>
          <p:nvPr/>
        </p:nvSpPr>
        <p:spPr>
          <a:xfrm>
            <a:off x="359999" y="1440000"/>
            <a:ext cx="8581043" cy="1077218"/>
          </a:xfrm>
          <a:prstGeom prst="rect">
            <a:avLst/>
          </a:prstGeom>
          <a:noFill/>
        </p:spPr>
        <p:txBody>
          <a:bodyPr wrap="square" lIns="91440" tIns="45720" rIns="91440" bIns="45720" rtlCol="0" anchor="t">
            <a:spAutoFit/>
          </a:bodyPr>
          <a:lstStyle/>
          <a:p>
            <a:r>
              <a:rPr lang="it-IT" sz="1600" err="1">
                <a:latin typeface="Arial"/>
                <a:cs typeface="Arial"/>
              </a:rPr>
              <a:t>Each</a:t>
            </a:r>
            <a:r>
              <a:rPr lang="it-IT" sz="1600">
                <a:latin typeface="Arial"/>
                <a:cs typeface="Arial"/>
              </a:rPr>
              <a:t> area </a:t>
            </a:r>
            <a:r>
              <a:rPr lang="it-IT" sz="1600" err="1">
                <a:latin typeface="Arial"/>
                <a:cs typeface="Arial"/>
              </a:rPr>
              <a:t>has</a:t>
            </a:r>
            <a:r>
              <a:rPr lang="it-IT" sz="1600">
                <a:latin typeface="Arial"/>
                <a:cs typeface="Arial"/>
              </a:rPr>
              <a:t> </a:t>
            </a:r>
            <a:r>
              <a:rPr lang="it-IT" sz="1600" err="1">
                <a:latin typeface="Arial"/>
                <a:cs typeface="Arial"/>
              </a:rPr>
              <a:t>well</a:t>
            </a:r>
            <a:r>
              <a:rPr lang="it-IT" sz="1600">
                <a:latin typeface="Arial"/>
                <a:cs typeface="Arial"/>
              </a:rPr>
              <a:t> </a:t>
            </a:r>
            <a:r>
              <a:rPr lang="it-IT" sz="1600" err="1">
                <a:latin typeface="Arial"/>
                <a:cs typeface="Arial"/>
              </a:rPr>
              <a:t>defined</a:t>
            </a:r>
            <a:r>
              <a:rPr lang="it-IT" sz="1600">
                <a:latin typeface="Arial"/>
                <a:cs typeface="Arial"/>
              </a:rPr>
              <a:t> input and output. The system can be </a:t>
            </a:r>
            <a:r>
              <a:rPr lang="it-IT" sz="1600" err="1">
                <a:latin typeface="Arial"/>
                <a:cs typeface="Arial"/>
              </a:rPr>
              <a:t>divided</a:t>
            </a:r>
            <a:r>
              <a:rPr lang="it-IT" sz="1600">
                <a:latin typeface="Arial"/>
                <a:cs typeface="Arial"/>
              </a:rPr>
              <a:t> in </a:t>
            </a:r>
            <a:r>
              <a:rPr lang="it-IT" sz="1600" b="1">
                <a:latin typeface="Arial"/>
                <a:cs typeface="Arial"/>
              </a:rPr>
              <a:t>5 </a:t>
            </a:r>
            <a:r>
              <a:rPr lang="it-IT" sz="1600" b="1" err="1">
                <a:latin typeface="Arial"/>
                <a:cs typeface="Arial"/>
              </a:rPr>
              <a:t>subsystems</a:t>
            </a:r>
            <a:r>
              <a:rPr lang="it-IT" sz="1600">
                <a:latin typeface="Arial"/>
                <a:cs typeface="Arial"/>
              </a:rPr>
              <a:t>, </a:t>
            </a:r>
            <a:r>
              <a:rPr lang="it-IT" sz="1600" err="1">
                <a:latin typeface="Arial"/>
                <a:cs typeface="Arial"/>
              </a:rPr>
              <a:t>each</a:t>
            </a:r>
            <a:r>
              <a:rPr lang="it-IT" sz="1600">
                <a:latin typeface="Arial"/>
                <a:cs typeface="Arial"/>
              </a:rPr>
              <a:t> one </a:t>
            </a:r>
            <a:r>
              <a:rPr lang="it-IT" sz="1600" err="1">
                <a:latin typeface="Arial"/>
                <a:cs typeface="Arial"/>
              </a:rPr>
              <a:t>corresponding</a:t>
            </a:r>
            <a:r>
              <a:rPr lang="it-IT" sz="1600">
                <a:latin typeface="Arial"/>
                <a:cs typeface="Arial"/>
              </a:rPr>
              <a:t> to </a:t>
            </a:r>
            <a:r>
              <a:rPr lang="it-IT" sz="1600" err="1">
                <a:latin typeface="Arial"/>
                <a:cs typeface="Arial"/>
              </a:rPr>
              <a:t>only</a:t>
            </a:r>
            <a:r>
              <a:rPr lang="it-IT" sz="1600">
                <a:latin typeface="Arial"/>
                <a:cs typeface="Arial"/>
              </a:rPr>
              <a:t> one area.</a:t>
            </a:r>
          </a:p>
          <a:p>
            <a:r>
              <a:rPr lang="it-IT" sz="1600" err="1">
                <a:latin typeface="Arial"/>
                <a:cs typeface="Arial"/>
              </a:rPr>
              <a:t>This</a:t>
            </a:r>
            <a:r>
              <a:rPr lang="it-IT" sz="1600">
                <a:latin typeface="Arial"/>
                <a:cs typeface="Arial"/>
              </a:rPr>
              <a:t> way, </a:t>
            </a:r>
            <a:r>
              <a:rPr lang="it-IT" sz="1600" err="1">
                <a:latin typeface="Arial"/>
                <a:cs typeface="Arial"/>
              </a:rPr>
              <a:t>all</a:t>
            </a:r>
            <a:r>
              <a:rPr lang="it-IT" sz="1600">
                <a:latin typeface="Arial"/>
                <a:cs typeface="Arial"/>
              </a:rPr>
              <a:t> </a:t>
            </a:r>
            <a:r>
              <a:rPr lang="it-IT" sz="1600" err="1">
                <a:latin typeface="Arial"/>
                <a:cs typeface="Arial"/>
              </a:rPr>
              <a:t>components</a:t>
            </a:r>
            <a:r>
              <a:rPr lang="it-IT" sz="1600">
                <a:latin typeface="Arial"/>
                <a:cs typeface="Arial"/>
              </a:rPr>
              <a:t> of u and y </a:t>
            </a:r>
            <a:r>
              <a:rPr lang="it-IT" sz="1600" err="1">
                <a:latin typeface="Arial"/>
                <a:cs typeface="Arial"/>
              </a:rPr>
              <a:t>belong</a:t>
            </a:r>
            <a:r>
              <a:rPr lang="it-IT" sz="1600">
                <a:latin typeface="Arial"/>
                <a:cs typeface="Arial"/>
              </a:rPr>
              <a:t> to a </a:t>
            </a:r>
            <a:r>
              <a:rPr lang="it-IT" sz="1600" err="1">
                <a:latin typeface="Arial"/>
                <a:cs typeface="Arial"/>
              </a:rPr>
              <a:t>different</a:t>
            </a:r>
            <a:r>
              <a:rPr lang="it-IT" sz="1600">
                <a:latin typeface="Arial"/>
                <a:cs typeface="Arial"/>
              </a:rPr>
              <a:t> </a:t>
            </a:r>
            <a:r>
              <a:rPr lang="it-IT" sz="1600" err="1">
                <a:latin typeface="Arial"/>
                <a:cs typeface="Arial"/>
              </a:rPr>
              <a:t>subsystem</a:t>
            </a:r>
            <a:r>
              <a:rPr lang="it-IT" sz="1600">
                <a:latin typeface="Arial"/>
                <a:cs typeface="Arial"/>
              </a:rPr>
              <a:t>, and </a:t>
            </a:r>
            <a:r>
              <a:rPr lang="it-IT" sz="1600" err="1">
                <a:latin typeface="Arial"/>
                <a:cs typeface="Arial"/>
              </a:rPr>
              <a:t>all</a:t>
            </a:r>
            <a:r>
              <a:rPr lang="it-IT" sz="1600">
                <a:latin typeface="Arial"/>
                <a:cs typeface="Arial"/>
              </a:rPr>
              <a:t> 5 of </a:t>
            </a:r>
            <a:r>
              <a:rPr lang="it-IT" sz="1600" err="1">
                <a:latin typeface="Arial"/>
                <a:cs typeface="Arial"/>
              </a:rPr>
              <a:t>them</a:t>
            </a:r>
            <a:r>
              <a:rPr lang="it-IT" sz="1600">
                <a:latin typeface="Arial"/>
                <a:cs typeface="Arial"/>
              </a:rPr>
              <a:t> </a:t>
            </a:r>
            <a:r>
              <a:rPr lang="it-IT" sz="1600" err="1">
                <a:latin typeface="Arial"/>
                <a:cs typeface="Arial"/>
              </a:rPr>
              <a:t>have</a:t>
            </a:r>
            <a:r>
              <a:rPr lang="it-IT" sz="1600">
                <a:latin typeface="Arial"/>
                <a:cs typeface="Arial"/>
              </a:rPr>
              <a:t> a </a:t>
            </a:r>
            <a:r>
              <a:rPr lang="it-IT" sz="1600" err="1">
                <a:latin typeface="Arial"/>
                <a:cs typeface="Arial"/>
              </a:rPr>
              <a:t>distinct</a:t>
            </a:r>
            <a:r>
              <a:rPr lang="it-IT" sz="1600">
                <a:latin typeface="Arial"/>
                <a:cs typeface="Arial"/>
              </a:rPr>
              <a:t> input and a </a:t>
            </a:r>
            <a:r>
              <a:rPr lang="it-IT" sz="1600" err="1">
                <a:latin typeface="Arial"/>
                <a:cs typeface="Arial"/>
              </a:rPr>
              <a:t>distinct</a:t>
            </a:r>
            <a:r>
              <a:rPr lang="it-IT" sz="1600">
                <a:latin typeface="Arial"/>
                <a:cs typeface="Arial"/>
              </a:rPr>
              <a:t> output.</a:t>
            </a:r>
            <a:endParaRPr lang="it-IT" sz="1600"/>
          </a:p>
        </p:txBody>
      </p:sp>
    </p:spTree>
    <p:extLst>
      <p:ext uri="{BB962C8B-B14F-4D97-AF65-F5344CB8AC3E}">
        <p14:creationId xmlns:p14="http://schemas.microsoft.com/office/powerpoint/2010/main" val="1428334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966F4BA-0401-3E98-06CC-102C0E4C8E4D}"/>
              </a:ext>
            </a:extLst>
          </p:cNvPr>
          <p:cNvSpPr>
            <a:spLocks noGrp="1"/>
          </p:cNvSpPr>
          <p:nvPr>
            <p:ph type="title"/>
          </p:nvPr>
        </p:nvSpPr>
        <p:spPr>
          <a:xfrm>
            <a:off x="360000" y="180000"/>
            <a:ext cx="8581043" cy="840400"/>
          </a:xfrm>
        </p:spPr>
        <p:txBody>
          <a:bodyPr anchor="ctr"/>
          <a:lstStyle/>
          <a:p>
            <a:r>
              <a:rPr lang="it-IT"/>
              <a:t>Open-loop </a:t>
            </a:r>
            <a:r>
              <a:rPr lang="it-IT" err="1"/>
              <a:t>analysis</a:t>
            </a:r>
            <a:r>
              <a:rPr lang="it-IT"/>
              <a:t> I</a:t>
            </a:r>
            <a:br>
              <a:rPr lang="it-IT"/>
            </a:br>
            <a:r>
              <a:rPr lang="it-IT" sz="1800" err="1"/>
              <a:t>Continuous</a:t>
            </a:r>
            <a:r>
              <a:rPr lang="it-IT" sz="1800"/>
              <a:t> time system</a:t>
            </a:r>
            <a:endParaRPr lang="it-IT"/>
          </a:p>
        </p:txBody>
      </p:sp>
      <p:sp>
        <p:nvSpPr>
          <p:cNvPr id="3" name="Segnaposto contenuto 2">
            <a:extLst>
              <a:ext uri="{FF2B5EF4-FFF2-40B4-BE49-F238E27FC236}">
                <a16:creationId xmlns:a16="http://schemas.microsoft.com/office/drawing/2014/main" id="{01053E05-A7B0-0566-52F3-94B5AC669315}"/>
              </a:ext>
            </a:extLst>
          </p:cNvPr>
          <p:cNvSpPr>
            <a:spLocks noGrp="1"/>
          </p:cNvSpPr>
          <p:nvPr>
            <p:ph idx="1"/>
          </p:nvPr>
        </p:nvSpPr>
        <p:spPr>
          <a:xfrm>
            <a:off x="360000" y="1440000"/>
            <a:ext cx="8323726" cy="497631"/>
          </a:xfrm>
        </p:spPr>
        <p:txBody>
          <a:bodyPr>
            <a:normAutofit/>
          </a:bodyPr>
          <a:lstStyle/>
          <a:p>
            <a:r>
              <a:rPr lang="it-IT" sz="1600"/>
              <a:t>The </a:t>
            </a:r>
            <a:r>
              <a:rPr lang="it-IT" sz="1600" b="1" err="1"/>
              <a:t>eigenvalues</a:t>
            </a:r>
            <a:r>
              <a:rPr lang="it-IT" sz="1600"/>
              <a:t> of the system are </a:t>
            </a:r>
            <a:r>
              <a:rPr lang="it-IT" sz="1600" err="1"/>
              <a:t>computed</a:t>
            </a:r>
            <a:r>
              <a:rPr lang="it-IT" sz="1600"/>
              <a:t>:</a:t>
            </a:r>
          </a:p>
          <a:p>
            <a:endParaRPr lang="it-IT" sz="1700"/>
          </a:p>
          <a:p>
            <a:endParaRPr lang="it-IT" sz="1700"/>
          </a:p>
          <a:p>
            <a:endParaRPr lang="it-IT" sz="1700"/>
          </a:p>
          <a:p>
            <a:endParaRPr lang="it-IT" sz="1700"/>
          </a:p>
          <a:p>
            <a:endParaRPr lang="it-IT" sz="1700"/>
          </a:p>
          <a:p>
            <a:endParaRPr lang="it-IT" sz="1700"/>
          </a:p>
          <a:p>
            <a:endParaRPr lang="it-IT" sz="1700"/>
          </a:p>
          <a:p>
            <a:endParaRPr lang="it-IT" sz="1700"/>
          </a:p>
          <a:p>
            <a:endParaRPr lang="it-IT" sz="1700"/>
          </a:p>
          <a:p>
            <a:endParaRPr lang="it-IT" sz="1800" u="sng"/>
          </a:p>
        </p:txBody>
      </p:sp>
      <p:pic>
        <p:nvPicPr>
          <p:cNvPr id="5" name="Immagine 4">
            <a:extLst>
              <a:ext uri="{FF2B5EF4-FFF2-40B4-BE49-F238E27FC236}">
                <a16:creationId xmlns:a16="http://schemas.microsoft.com/office/drawing/2014/main" id="{D6836688-59C1-2575-75E9-0A92857BD31D}"/>
              </a:ext>
            </a:extLst>
          </p:cNvPr>
          <p:cNvPicPr>
            <a:picLocks noChangeAspect="1"/>
          </p:cNvPicPr>
          <p:nvPr/>
        </p:nvPicPr>
        <p:blipFill>
          <a:blip r:embed="rId2"/>
          <a:stretch>
            <a:fillRect/>
          </a:stretch>
        </p:blipFill>
        <p:spPr>
          <a:xfrm>
            <a:off x="883223" y="2112891"/>
            <a:ext cx="3238150" cy="2632218"/>
          </a:xfrm>
          <a:prstGeom prst="rect">
            <a:avLst/>
          </a:prstGeom>
        </p:spPr>
      </p:pic>
      <p:sp>
        <p:nvSpPr>
          <p:cNvPr id="7" name="Rettangolo 6">
            <a:extLst>
              <a:ext uri="{FF2B5EF4-FFF2-40B4-BE49-F238E27FC236}">
                <a16:creationId xmlns:a16="http://schemas.microsoft.com/office/drawing/2014/main" id="{AD3EBF0E-AD95-05E4-AAB0-5891F697DA96}"/>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8" name="CasellaDiTesto 7">
            <a:extLst>
              <a:ext uri="{FF2B5EF4-FFF2-40B4-BE49-F238E27FC236}">
                <a16:creationId xmlns:a16="http://schemas.microsoft.com/office/drawing/2014/main" id="{B38CBBBA-A82B-AD12-88C0-F2C546C75404}"/>
              </a:ext>
            </a:extLst>
          </p:cNvPr>
          <p:cNvSpPr txBox="1"/>
          <p:nvPr/>
        </p:nvSpPr>
        <p:spPr>
          <a:xfrm>
            <a:off x="360000" y="5184000"/>
            <a:ext cx="8119756" cy="584775"/>
          </a:xfrm>
          <a:prstGeom prst="rect">
            <a:avLst/>
          </a:prstGeom>
          <a:noFill/>
        </p:spPr>
        <p:txBody>
          <a:bodyPr wrap="square" rtlCol="0">
            <a:spAutoFit/>
          </a:bodyPr>
          <a:lstStyle/>
          <a:p>
            <a:pPr>
              <a:spcBef>
                <a:spcPct val="20000"/>
              </a:spcBef>
            </a:pPr>
            <a:r>
              <a:rPr lang="it-IT" sz="1600" err="1">
                <a:latin typeface="Arial"/>
                <a:cs typeface="Arial"/>
              </a:rPr>
              <a:t>As</a:t>
            </a:r>
            <a:r>
              <a:rPr lang="it-IT" sz="1600">
                <a:latin typeface="Arial"/>
                <a:cs typeface="Arial"/>
              </a:rPr>
              <a:t> </a:t>
            </a:r>
            <a:r>
              <a:rPr lang="it-IT" sz="1600" err="1">
                <a:latin typeface="Arial"/>
                <a:cs typeface="Arial"/>
              </a:rPr>
              <a:t>shown</a:t>
            </a:r>
            <a:r>
              <a:rPr lang="it-IT" sz="1600">
                <a:latin typeface="Arial"/>
                <a:cs typeface="Arial"/>
              </a:rPr>
              <a:t> in the figure, one of the </a:t>
            </a:r>
            <a:r>
              <a:rPr lang="it-IT" sz="1600" err="1">
                <a:latin typeface="Arial"/>
                <a:cs typeface="Arial"/>
              </a:rPr>
              <a:t>eigenvalues</a:t>
            </a:r>
            <a:r>
              <a:rPr lang="it-IT" sz="1600">
                <a:latin typeface="Arial"/>
                <a:cs typeface="Arial"/>
              </a:rPr>
              <a:t> is on the </a:t>
            </a:r>
            <a:r>
              <a:rPr lang="it-IT" sz="1600" err="1">
                <a:latin typeface="Arial"/>
                <a:cs typeface="Arial"/>
              </a:rPr>
              <a:t>imaginary</a:t>
            </a:r>
            <a:r>
              <a:rPr lang="it-IT" sz="1600">
                <a:latin typeface="Arial"/>
                <a:cs typeface="Arial"/>
              </a:rPr>
              <a:t> </a:t>
            </a:r>
            <a:r>
              <a:rPr lang="it-IT" sz="1600" err="1">
                <a:latin typeface="Arial"/>
                <a:cs typeface="Arial"/>
              </a:rPr>
              <a:t>axis</a:t>
            </a:r>
            <a:r>
              <a:rPr lang="it-IT" sz="1600">
                <a:latin typeface="Arial"/>
                <a:cs typeface="Arial"/>
              </a:rPr>
              <a:t>. </a:t>
            </a:r>
            <a:r>
              <a:rPr lang="it-IT" sz="1600" err="1">
                <a:latin typeface="Arial"/>
                <a:cs typeface="Arial"/>
              </a:rPr>
              <a:t>Therefore</a:t>
            </a:r>
            <a:r>
              <a:rPr lang="it-IT" sz="1600">
                <a:latin typeface="Arial"/>
                <a:cs typeface="Arial"/>
              </a:rPr>
              <a:t>, the open-loop system is </a:t>
            </a:r>
            <a:r>
              <a:rPr lang="it-IT" sz="1600" err="1">
                <a:latin typeface="Arial"/>
                <a:cs typeface="Arial"/>
              </a:rPr>
              <a:t>not</a:t>
            </a:r>
            <a:r>
              <a:rPr lang="it-IT" sz="1600">
                <a:latin typeface="Arial"/>
                <a:cs typeface="Arial"/>
              </a:rPr>
              <a:t> </a:t>
            </a:r>
            <a:r>
              <a:rPr lang="it-IT" sz="1600" err="1">
                <a:latin typeface="Arial"/>
                <a:cs typeface="Arial"/>
              </a:rPr>
              <a:t>asymptotically</a:t>
            </a:r>
            <a:r>
              <a:rPr lang="it-IT" sz="1600">
                <a:latin typeface="Arial"/>
                <a:cs typeface="Arial"/>
              </a:rPr>
              <a:t> </a:t>
            </a:r>
            <a:r>
              <a:rPr lang="it-IT" sz="1600" err="1">
                <a:latin typeface="Arial"/>
                <a:cs typeface="Arial"/>
              </a:rPr>
              <a:t>stable</a:t>
            </a:r>
            <a:r>
              <a:rPr lang="it-IT" sz="1600">
                <a:latin typeface="Arial"/>
                <a:cs typeface="Arial"/>
              </a:rPr>
              <a:t> (</a:t>
            </a:r>
            <a:r>
              <a:rPr lang="it-IT" sz="1600" err="1">
                <a:latin typeface="Arial"/>
                <a:cs typeface="Arial"/>
              </a:rPr>
              <a:t>only</a:t>
            </a:r>
            <a:r>
              <a:rPr lang="it-IT" sz="1600">
                <a:latin typeface="Arial"/>
                <a:cs typeface="Arial"/>
              </a:rPr>
              <a:t> </a:t>
            </a:r>
            <a:r>
              <a:rPr lang="it-IT" sz="1600" b="1" err="1">
                <a:latin typeface="Arial"/>
                <a:cs typeface="Arial"/>
              </a:rPr>
              <a:t>simply</a:t>
            </a:r>
            <a:r>
              <a:rPr lang="it-IT" sz="1600" b="1">
                <a:latin typeface="Arial"/>
                <a:cs typeface="Arial"/>
              </a:rPr>
              <a:t> </a:t>
            </a:r>
            <a:r>
              <a:rPr lang="it-IT" sz="1600" b="1" err="1">
                <a:latin typeface="Arial"/>
                <a:cs typeface="Arial"/>
              </a:rPr>
              <a:t>stable</a:t>
            </a:r>
            <a:r>
              <a:rPr lang="it-IT" sz="1600">
                <a:latin typeface="Arial"/>
                <a:cs typeface="Arial"/>
              </a:rPr>
              <a:t>).</a:t>
            </a:r>
          </a:p>
        </p:txBody>
      </p:sp>
      <p:pic>
        <p:nvPicPr>
          <p:cNvPr id="10" name="Immagine 9">
            <a:extLst>
              <a:ext uri="{FF2B5EF4-FFF2-40B4-BE49-F238E27FC236}">
                <a16:creationId xmlns:a16="http://schemas.microsoft.com/office/drawing/2014/main" id="{B8582408-A0B9-0BF6-C7CD-98FCF17B7DE6}"/>
              </a:ext>
            </a:extLst>
          </p:cNvPr>
          <p:cNvPicPr>
            <a:picLocks noChangeAspect="1"/>
          </p:cNvPicPr>
          <p:nvPr/>
        </p:nvPicPr>
        <p:blipFill>
          <a:blip r:embed="rId3"/>
          <a:stretch>
            <a:fillRect/>
          </a:stretch>
        </p:blipFill>
        <p:spPr>
          <a:xfrm>
            <a:off x="5022628" y="1835531"/>
            <a:ext cx="2402185" cy="3186938"/>
          </a:xfrm>
          <a:prstGeom prst="rect">
            <a:avLst/>
          </a:prstGeom>
          <a:effectLst>
            <a:outerShdw blurRad="50800" dist="38100" dir="2700000" algn="tl" rotWithShape="0">
              <a:prstClr val="black">
                <a:alpha val="40000"/>
              </a:prstClr>
            </a:outerShdw>
          </a:effectLst>
        </p:spPr>
      </p:pic>
      <p:sp>
        <p:nvSpPr>
          <p:cNvPr id="11" name="Freccia a destra 10">
            <a:extLst>
              <a:ext uri="{FF2B5EF4-FFF2-40B4-BE49-F238E27FC236}">
                <a16:creationId xmlns:a16="http://schemas.microsoft.com/office/drawing/2014/main" id="{7EA4EAD9-7479-004B-BAF4-0CF9996CEC9E}"/>
              </a:ext>
            </a:extLst>
          </p:cNvPr>
          <p:cNvSpPr/>
          <p:nvPr/>
        </p:nvSpPr>
        <p:spPr>
          <a:xfrm rot="10800000">
            <a:off x="7516368" y="4397550"/>
            <a:ext cx="607248" cy="12582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044469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22E87ED-DAF8-B817-F992-5AD5200D305A}"/>
              </a:ext>
            </a:extLst>
          </p:cNvPr>
          <p:cNvSpPr>
            <a:spLocks noGrp="1"/>
          </p:cNvSpPr>
          <p:nvPr>
            <p:ph type="title"/>
          </p:nvPr>
        </p:nvSpPr>
        <p:spPr>
          <a:xfrm>
            <a:off x="360000" y="180000"/>
            <a:ext cx="8581043" cy="840400"/>
          </a:xfrm>
        </p:spPr>
        <p:txBody>
          <a:bodyPr anchor="ctr"/>
          <a:lstStyle/>
          <a:p>
            <a:r>
              <a:rPr lang="it-IT"/>
              <a:t>Open-loop </a:t>
            </a:r>
            <a:r>
              <a:rPr lang="it-IT" err="1"/>
              <a:t>analysis</a:t>
            </a:r>
            <a:r>
              <a:rPr lang="it-IT"/>
              <a:t> II</a:t>
            </a:r>
            <a:br>
              <a:rPr lang="it-IT"/>
            </a:br>
            <a:r>
              <a:rPr lang="it-IT" sz="1800"/>
              <a:t>Discrete time system</a:t>
            </a:r>
            <a:endParaRPr lang="it-IT"/>
          </a:p>
        </p:txBody>
      </p:sp>
      <p:sp>
        <p:nvSpPr>
          <p:cNvPr id="3" name="Segnaposto contenuto 2">
            <a:extLst>
              <a:ext uri="{FF2B5EF4-FFF2-40B4-BE49-F238E27FC236}">
                <a16:creationId xmlns:a16="http://schemas.microsoft.com/office/drawing/2014/main" id="{E1F57EC2-31B8-F574-E886-17886D63E748}"/>
              </a:ext>
            </a:extLst>
          </p:cNvPr>
          <p:cNvSpPr>
            <a:spLocks noGrp="1"/>
          </p:cNvSpPr>
          <p:nvPr>
            <p:ph idx="1"/>
          </p:nvPr>
        </p:nvSpPr>
        <p:spPr>
          <a:xfrm>
            <a:off x="360000" y="1368000"/>
            <a:ext cx="8499385" cy="1038105"/>
          </a:xfrm>
        </p:spPr>
        <p:txBody>
          <a:bodyPr>
            <a:normAutofit fontScale="92500" lnSpcReduction="20000"/>
          </a:bodyPr>
          <a:lstStyle/>
          <a:p>
            <a:r>
              <a:rPr lang="it-IT" sz="1600"/>
              <a:t>The </a:t>
            </a:r>
            <a:r>
              <a:rPr lang="it-IT" sz="1600" err="1"/>
              <a:t>corresponding</a:t>
            </a:r>
            <a:r>
              <a:rPr lang="it-IT" sz="1600"/>
              <a:t> </a:t>
            </a:r>
            <a:r>
              <a:rPr lang="it-IT" sz="1600" b="1"/>
              <a:t>discrete time system</a:t>
            </a:r>
            <a:r>
              <a:rPr lang="it-IT" sz="1600"/>
              <a:t> is </a:t>
            </a:r>
            <a:r>
              <a:rPr lang="it-IT" sz="1600" err="1"/>
              <a:t>obtained</a:t>
            </a:r>
            <a:r>
              <a:rPr lang="it-IT" sz="1600"/>
              <a:t>:</a:t>
            </a:r>
          </a:p>
          <a:p>
            <a:pPr algn="ctr"/>
            <a:r>
              <a:rPr lang="pt-BR" sz="1800"/>
              <a:t>[F,G,H,L,h]=ssdata(c2d(ss(A,B,C,[]),h))</a:t>
            </a:r>
          </a:p>
          <a:p>
            <a:pPr algn="ctr"/>
            <a:endParaRPr lang="pt-BR" sz="1800"/>
          </a:p>
          <a:p>
            <a:r>
              <a:rPr lang="pt-BR" sz="1600"/>
              <a:t>The </a:t>
            </a:r>
            <a:r>
              <a:rPr lang="pt-BR" sz="1600" b="1"/>
              <a:t>eigenvalues</a:t>
            </a:r>
            <a:r>
              <a:rPr lang="pt-BR" sz="1600"/>
              <a:t> are computed:</a:t>
            </a: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a:p>
            <a:endParaRPr lang="pt-BR" sz="1800">
              <a:latin typeface="Arial" panose="020B0604020202020204" pitchFamily="34" charset="0"/>
              <a:cs typeface="Arial" panose="020B0604020202020204" pitchFamily="34" charset="0"/>
            </a:endParaRPr>
          </a:p>
        </p:txBody>
      </p:sp>
      <p:pic>
        <p:nvPicPr>
          <p:cNvPr id="7" name="Immagine 6">
            <a:extLst>
              <a:ext uri="{FF2B5EF4-FFF2-40B4-BE49-F238E27FC236}">
                <a16:creationId xmlns:a16="http://schemas.microsoft.com/office/drawing/2014/main" id="{051EF75C-0188-5D9D-3B2F-FBC5602F1EB8}"/>
              </a:ext>
            </a:extLst>
          </p:cNvPr>
          <p:cNvPicPr>
            <a:picLocks noChangeAspect="1"/>
          </p:cNvPicPr>
          <p:nvPr/>
        </p:nvPicPr>
        <p:blipFill>
          <a:blip r:embed="rId2"/>
          <a:stretch>
            <a:fillRect/>
          </a:stretch>
        </p:blipFill>
        <p:spPr>
          <a:xfrm>
            <a:off x="828628" y="2637453"/>
            <a:ext cx="3189059" cy="2531198"/>
          </a:xfrm>
          <a:prstGeom prst="rect">
            <a:avLst/>
          </a:prstGeom>
        </p:spPr>
      </p:pic>
      <p:sp>
        <p:nvSpPr>
          <p:cNvPr id="9" name="CasellaDiTesto 8">
            <a:extLst>
              <a:ext uri="{FF2B5EF4-FFF2-40B4-BE49-F238E27FC236}">
                <a16:creationId xmlns:a16="http://schemas.microsoft.com/office/drawing/2014/main" id="{0E20FEB1-72B6-A164-E66A-323EEC56C0D8}"/>
              </a:ext>
            </a:extLst>
          </p:cNvPr>
          <p:cNvSpPr txBox="1"/>
          <p:nvPr/>
        </p:nvSpPr>
        <p:spPr>
          <a:xfrm>
            <a:off x="360000" y="5400000"/>
            <a:ext cx="8323726" cy="1415772"/>
          </a:xfrm>
          <a:prstGeom prst="rect">
            <a:avLst/>
          </a:prstGeom>
          <a:noFill/>
        </p:spPr>
        <p:txBody>
          <a:bodyPr wrap="square" rtlCol="0">
            <a:spAutoFit/>
          </a:bodyPr>
          <a:lstStyle/>
          <a:p>
            <a:r>
              <a:rPr lang="pt-BR" sz="1600">
                <a:latin typeface="Arial"/>
                <a:cs typeface="Arial"/>
              </a:rPr>
              <a:t>Like in the continuous case, one of the eigenvalues is on the unitary circle. Therefore, the discretized system is not asymptotically stable (only </a:t>
            </a:r>
            <a:r>
              <a:rPr lang="pt-BR" sz="1600" b="1">
                <a:latin typeface="Arial"/>
                <a:cs typeface="Arial"/>
              </a:rPr>
              <a:t>simply stable</a:t>
            </a:r>
            <a:r>
              <a:rPr lang="pt-BR" sz="1600">
                <a:latin typeface="Arial"/>
                <a:cs typeface="Arial"/>
              </a:rPr>
              <a:t>).</a:t>
            </a:r>
          </a:p>
          <a:p>
            <a:endParaRPr lang="pt-BR" sz="1800" b="0" i="0">
              <a:effectLst/>
              <a:latin typeface="Menlo"/>
            </a:endParaRPr>
          </a:p>
          <a:p>
            <a:r>
              <a:rPr lang="it-IT"/>
              <a:t> </a:t>
            </a:r>
          </a:p>
          <a:p>
            <a:endParaRPr lang="it-IT"/>
          </a:p>
        </p:txBody>
      </p:sp>
      <p:sp>
        <p:nvSpPr>
          <p:cNvPr id="10" name="Rettangolo 9">
            <a:extLst>
              <a:ext uri="{FF2B5EF4-FFF2-40B4-BE49-F238E27FC236}">
                <a16:creationId xmlns:a16="http://schemas.microsoft.com/office/drawing/2014/main" id="{F7965CD0-565E-D599-73F9-65338C592782}"/>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12" name="Immagine 11">
            <a:extLst>
              <a:ext uri="{FF2B5EF4-FFF2-40B4-BE49-F238E27FC236}">
                <a16:creationId xmlns:a16="http://schemas.microsoft.com/office/drawing/2014/main" id="{B74D4D46-F0BE-EBFB-1823-DEDB63B50D6E}"/>
              </a:ext>
            </a:extLst>
          </p:cNvPr>
          <p:cNvPicPr>
            <a:picLocks noChangeAspect="1"/>
          </p:cNvPicPr>
          <p:nvPr/>
        </p:nvPicPr>
        <p:blipFill>
          <a:blip r:embed="rId3"/>
          <a:stretch>
            <a:fillRect/>
          </a:stretch>
        </p:blipFill>
        <p:spPr>
          <a:xfrm>
            <a:off x="5126314" y="1929361"/>
            <a:ext cx="2121638" cy="3329532"/>
          </a:xfrm>
          <a:prstGeom prst="rect">
            <a:avLst/>
          </a:prstGeom>
          <a:effectLst>
            <a:outerShdw blurRad="50800" dist="38100" dir="2700000" algn="tl" rotWithShape="0">
              <a:prstClr val="black">
                <a:alpha val="40000"/>
              </a:prstClr>
            </a:outerShdw>
          </a:effectLst>
        </p:spPr>
      </p:pic>
      <p:sp>
        <p:nvSpPr>
          <p:cNvPr id="13" name="Freccia a destra 12">
            <a:extLst>
              <a:ext uri="{FF2B5EF4-FFF2-40B4-BE49-F238E27FC236}">
                <a16:creationId xmlns:a16="http://schemas.microsoft.com/office/drawing/2014/main" id="{FD1C8A7E-9875-C2C6-FDE1-07A0D0DF5A7F}"/>
              </a:ext>
            </a:extLst>
          </p:cNvPr>
          <p:cNvSpPr/>
          <p:nvPr/>
        </p:nvSpPr>
        <p:spPr>
          <a:xfrm rot="10800000">
            <a:off x="7317191" y="3273552"/>
            <a:ext cx="612648" cy="14630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54540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a:t>Open-loop </a:t>
            </a:r>
            <a:r>
              <a:rPr lang="it-IT" err="1"/>
              <a:t>analysis</a:t>
            </a:r>
            <a:r>
              <a:rPr lang="it-IT"/>
              <a:t> II</a:t>
            </a:r>
            <a:br>
              <a:rPr lang="it-IT"/>
            </a:br>
            <a:r>
              <a:rPr lang="it-IT" sz="1800"/>
              <a:t>Free </a:t>
            </a:r>
            <a:r>
              <a:rPr lang="it-IT" sz="1800" err="1"/>
              <a:t>Motions</a:t>
            </a:r>
            <a:endParaRPr lang="it-IT"/>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4A4BE9C6-9C8A-3607-4944-E7C01A365FAA}"/>
              </a:ext>
            </a:extLst>
          </p:cNvPr>
          <p:cNvSpPr txBox="1"/>
          <p:nvPr/>
        </p:nvSpPr>
        <p:spPr>
          <a:xfrm>
            <a:off x="360000" y="1440000"/>
            <a:ext cx="8440615" cy="1077218"/>
          </a:xfrm>
          <a:prstGeom prst="rect">
            <a:avLst/>
          </a:prstGeom>
          <a:noFill/>
        </p:spPr>
        <p:txBody>
          <a:bodyPr wrap="square" rtlCol="0">
            <a:spAutoFit/>
          </a:bodyPr>
          <a:lstStyle/>
          <a:p>
            <a:pPr algn="just"/>
            <a:r>
              <a:rPr lang="it-IT" sz="1600">
                <a:latin typeface="Arial"/>
                <a:cs typeface="Arial"/>
              </a:rPr>
              <a:t>The state </a:t>
            </a:r>
            <a:r>
              <a:rPr lang="it-IT" sz="1600" err="1">
                <a:latin typeface="Arial"/>
                <a:cs typeface="Arial"/>
              </a:rPr>
              <a:t>motions</a:t>
            </a:r>
            <a:r>
              <a:rPr lang="it-IT" sz="1600">
                <a:latin typeface="Arial"/>
                <a:cs typeface="Arial"/>
              </a:rPr>
              <a:t> </a:t>
            </a:r>
            <a:r>
              <a:rPr lang="it-IT" sz="1600" err="1">
                <a:latin typeface="Arial"/>
                <a:cs typeface="Arial"/>
              </a:rPr>
              <a:t>that</a:t>
            </a:r>
            <a:r>
              <a:rPr lang="it-IT" sz="1600">
                <a:latin typeface="Arial"/>
                <a:cs typeface="Arial"/>
              </a:rPr>
              <a:t> </a:t>
            </a:r>
            <a:r>
              <a:rPr lang="it-IT" sz="1600" err="1">
                <a:latin typeface="Arial"/>
                <a:cs typeface="Arial"/>
              </a:rPr>
              <a:t>depict</a:t>
            </a:r>
            <a:r>
              <a:rPr lang="it-IT" sz="1600">
                <a:latin typeface="Arial"/>
                <a:cs typeface="Arial"/>
              </a:rPr>
              <a:t> the </a:t>
            </a:r>
            <a:r>
              <a:rPr lang="it-IT" sz="1600" err="1">
                <a:latin typeface="Arial"/>
                <a:cs typeface="Arial"/>
              </a:rPr>
              <a:t>simply</a:t>
            </a:r>
            <a:r>
              <a:rPr lang="it-IT" sz="1600">
                <a:latin typeface="Arial"/>
                <a:cs typeface="Arial"/>
              </a:rPr>
              <a:t> </a:t>
            </a:r>
            <a:r>
              <a:rPr lang="it-IT" sz="1600" err="1">
                <a:latin typeface="Arial"/>
                <a:cs typeface="Arial"/>
              </a:rPr>
              <a:t>stable</a:t>
            </a:r>
            <a:r>
              <a:rPr lang="it-IT" sz="1600">
                <a:latin typeface="Arial"/>
                <a:cs typeface="Arial"/>
              </a:rPr>
              <a:t> </a:t>
            </a:r>
            <a:r>
              <a:rPr lang="it-IT" sz="1600" err="1">
                <a:latin typeface="Arial"/>
                <a:cs typeface="Arial"/>
              </a:rPr>
              <a:t>properties</a:t>
            </a:r>
            <a:r>
              <a:rPr lang="it-IT" sz="1600">
                <a:latin typeface="Arial"/>
                <a:cs typeface="Arial"/>
              </a:rPr>
              <a:t> of the system are the </a:t>
            </a:r>
            <a:r>
              <a:rPr lang="it-IT" sz="1600" err="1">
                <a:latin typeface="Arial"/>
                <a:cs typeface="Arial"/>
              </a:rPr>
              <a:t>ones</a:t>
            </a:r>
            <a:r>
              <a:rPr lang="it-IT" sz="1600">
                <a:latin typeface="Arial"/>
                <a:cs typeface="Arial"/>
              </a:rPr>
              <a:t> </a:t>
            </a:r>
            <a:r>
              <a:rPr lang="it-IT" sz="1600" err="1">
                <a:latin typeface="Arial"/>
                <a:cs typeface="Arial"/>
              </a:rPr>
              <a:t>related</a:t>
            </a:r>
            <a:r>
              <a:rPr lang="it-IT" sz="1600">
                <a:latin typeface="Arial"/>
                <a:cs typeface="Arial"/>
              </a:rPr>
              <a:t> to the </a:t>
            </a:r>
            <a:r>
              <a:rPr lang="en-US" sz="1600">
                <a:latin typeface="Arial"/>
                <a:cs typeface="Arial"/>
              </a:rPr>
              <a:t>deviation of the angular displacement of the rotor</a:t>
            </a:r>
            <a:r>
              <a:rPr lang="it-IT" sz="1600">
                <a:latin typeface="Arial"/>
                <a:cs typeface="Arial"/>
              </a:rPr>
              <a:t>. The </a:t>
            </a:r>
            <a:r>
              <a:rPr lang="it-IT" sz="1600" err="1">
                <a:latin typeface="Arial"/>
                <a:cs typeface="Arial"/>
              </a:rPr>
              <a:t>other</a:t>
            </a:r>
            <a:r>
              <a:rPr lang="it-IT" sz="1600">
                <a:latin typeface="Arial"/>
                <a:cs typeface="Arial"/>
              </a:rPr>
              <a:t> </a:t>
            </a:r>
            <a:r>
              <a:rPr lang="it-IT" sz="1600" err="1">
                <a:latin typeface="Arial"/>
                <a:cs typeface="Arial"/>
              </a:rPr>
              <a:t>states</a:t>
            </a:r>
            <a:r>
              <a:rPr lang="it-IT" sz="1600">
                <a:latin typeface="Arial"/>
                <a:cs typeface="Arial"/>
              </a:rPr>
              <a:t> display an </a:t>
            </a:r>
            <a:r>
              <a:rPr lang="it-IT" sz="1600" err="1">
                <a:latin typeface="Arial"/>
                <a:cs typeface="Arial"/>
              </a:rPr>
              <a:t>asymptotically</a:t>
            </a:r>
            <a:r>
              <a:rPr lang="it-IT" sz="1600">
                <a:latin typeface="Arial"/>
                <a:cs typeface="Arial"/>
              </a:rPr>
              <a:t> </a:t>
            </a:r>
            <a:r>
              <a:rPr lang="it-IT" sz="1600" err="1">
                <a:latin typeface="Arial"/>
                <a:cs typeface="Arial"/>
              </a:rPr>
              <a:t>stable</a:t>
            </a:r>
            <a:r>
              <a:rPr lang="it-IT" sz="1600">
                <a:latin typeface="Arial"/>
                <a:cs typeface="Arial"/>
              </a:rPr>
              <a:t> </a:t>
            </a:r>
            <a:r>
              <a:rPr lang="it-IT" sz="1600" err="1">
                <a:latin typeface="Arial"/>
                <a:cs typeface="Arial"/>
              </a:rPr>
              <a:t>behaviour</a:t>
            </a:r>
            <a:r>
              <a:rPr lang="it-IT" sz="1600">
                <a:latin typeface="Arial"/>
                <a:cs typeface="Arial"/>
              </a:rPr>
              <a:t>. </a:t>
            </a:r>
            <a:r>
              <a:rPr lang="it-IT" sz="1600" err="1">
                <a:latin typeface="Arial"/>
                <a:cs typeface="Arial"/>
              </a:rPr>
              <a:t>However</a:t>
            </a:r>
            <a:r>
              <a:rPr lang="it-IT" sz="1600">
                <a:latin typeface="Arial"/>
                <a:cs typeface="Arial"/>
              </a:rPr>
              <a:t>, the </a:t>
            </a:r>
            <a:r>
              <a:rPr lang="it-IT" sz="1600" err="1">
                <a:latin typeface="Arial"/>
                <a:cs typeface="Arial"/>
              </a:rPr>
              <a:t>simply</a:t>
            </a:r>
            <a:r>
              <a:rPr lang="it-IT" sz="1600">
                <a:latin typeface="Arial"/>
                <a:cs typeface="Arial"/>
              </a:rPr>
              <a:t> </a:t>
            </a:r>
            <a:r>
              <a:rPr lang="it-IT" sz="1600" err="1">
                <a:latin typeface="Arial"/>
                <a:cs typeface="Arial"/>
              </a:rPr>
              <a:t>stable</a:t>
            </a:r>
            <a:r>
              <a:rPr lang="it-IT" sz="1600">
                <a:latin typeface="Arial"/>
                <a:cs typeface="Arial"/>
              </a:rPr>
              <a:t> nature of the system </a:t>
            </a:r>
            <a:r>
              <a:rPr lang="it-IT" sz="1600" err="1">
                <a:latin typeface="Arial"/>
                <a:cs typeface="Arial"/>
              </a:rPr>
              <a:t>will</a:t>
            </a:r>
            <a:r>
              <a:rPr lang="it-IT" sz="1600">
                <a:latin typeface="Arial"/>
                <a:cs typeface="Arial"/>
              </a:rPr>
              <a:t> </a:t>
            </a:r>
            <a:r>
              <a:rPr lang="it-IT" sz="1600" err="1">
                <a:latin typeface="Arial"/>
                <a:cs typeface="Arial"/>
              </a:rPr>
              <a:t>inevitably</a:t>
            </a:r>
            <a:r>
              <a:rPr lang="it-IT" sz="1600">
                <a:latin typeface="Arial"/>
                <a:cs typeface="Arial"/>
              </a:rPr>
              <a:t> </a:t>
            </a:r>
            <a:r>
              <a:rPr lang="it-IT" sz="1600" err="1">
                <a:latin typeface="Arial"/>
                <a:cs typeface="Arial"/>
              </a:rPr>
              <a:t>affect</a:t>
            </a:r>
            <a:r>
              <a:rPr lang="it-IT" sz="1600">
                <a:latin typeface="Arial"/>
                <a:cs typeface="Arial"/>
              </a:rPr>
              <a:t> the </a:t>
            </a:r>
            <a:r>
              <a:rPr lang="it-IT" sz="1600" err="1">
                <a:latin typeface="Arial"/>
                <a:cs typeface="Arial"/>
              </a:rPr>
              <a:t>other</a:t>
            </a:r>
            <a:r>
              <a:rPr lang="it-IT" sz="1600">
                <a:latin typeface="Arial"/>
                <a:cs typeface="Arial"/>
              </a:rPr>
              <a:t> </a:t>
            </a:r>
            <a:r>
              <a:rPr lang="it-IT" sz="1600" err="1">
                <a:latin typeface="Arial"/>
                <a:cs typeface="Arial"/>
              </a:rPr>
              <a:t>states</a:t>
            </a:r>
            <a:r>
              <a:rPr lang="it-IT" sz="1600">
                <a:latin typeface="Arial"/>
                <a:cs typeface="Arial"/>
              </a:rPr>
              <a:t> </a:t>
            </a:r>
            <a:r>
              <a:rPr lang="it-IT" sz="1600" err="1">
                <a:latin typeface="Arial"/>
                <a:cs typeface="Arial"/>
              </a:rPr>
              <a:t>too</a:t>
            </a:r>
            <a:r>
              <a:rPr lang="it-IT" sz="1600">
                <a:latin typeface="Arial"/>
                <a:cs typeface="Arial"/>
              </a:rPr>
              <a:t>.</a:t>
            </a:r>
          </a:p>
        </p:txBody>
      </p:sp>
      <mc:AlternateContent xmlns:mc="http://schemas.openxmlformats.org/markup-compatibility/2006" xmlns:a14="http://schemas.microsoft.com/office/drawing/2010/main">
        <mc:Choice Requires="a14">
          <p:sp>
            <p:nvSpPr>
              <p:cNvPr id="9" name="Segnaposto contenuto 8">
                <a:extLst>
                  <a:ext uri="{FF2B5EF4-FFF2-40B4-BE49-F238E27FC236}">
                    <a16:creationId xmlns:a16="http://schemas.microsoft.com/office/drawing/2014/main" id="{69FB9FE3-3159-AAB2-72F2-9FEF1019329B}"/>
                  </a:ext>
                </a:extLst>
              </p:cNvPr>
              <p:cNvSpPr>
                <a:spLocks noGrp="1"/>
              </p:cNvSpPr>
              <p:nvPr>
                <p:ph idx="1"/>
              </p:nvPr>
            </p:nvSpPr>
            <p:spPr>
              <a:xfrm>
                <a:off x="359999" y="5148000"/>
                <a:ext cx="6904111" cy="1013034"/>
              </a:xfrm>
            </p:spPr>
            <p:txBody>
              <a:bodyPr>
                <a:normAutofit lnSpcReduction="10000"/>
              </a:bodyPr>
              <a:lstStyle/>
              <a:p>
                <a:r>
                  <a:rPr lang="it-IT" sz="1600" b="1"/>
                  <a:t>NOTE</a:t>
                </a:r>
                <a:r>
                  <a:rPr lang="it-IT" sz="1600"/>
                  <a:t>: in </a:t>
                </a:r>
                <a:r>
                  <a:rPr lang="it-IT" sz="1600" err="1"/>
                  <a:t>this</a:t>
                </a:r>
                <a:r>
                  <a:rPr lang="it-IT" sz="1600"/>
                  <a:t> project, the focus </a:t>
                </a:r>
                <a:r>
                  <a:rPr lang="it-IT" sz="1600" err="1"/>
                  <a:t>will</a:t>
                </a:r>
                <a:r>
                  <a:rPr lang="it-IT" sz="1600"/>
                  <a:t> be mainly on </a:t>
                </a:r>
                <a14:m>
                  <m:oMath xmlns:m="http://schemas.openxmlformats.org/officeDocument/2006/math">
                    <m:r>
                      <a:rPr lang="it-IT" sz="1600" i="1" smtClean="0">
                        <a:latin typeface="Cambria Math" panose="02040503050406030204" pitchFamily="18" charset="0"/>
                        <a:ea typeface="Cambria Math" panose="02040503050406030204" pitchFamily="18" charset="0"/>
                      </a:rPr>
                      <m:t>∆</m:t>
                    </m:r>
                    <m:r>
                      <a:rPr lang="it-IT" sz="1600" i="1" smtClean="0">
                        <a:latin typeface="Cambria Math" panose="02040503050406030204" pitchFamily="18" charset="0"/>
                        <a:ea typeface="Cambria Math" panose="02040503050406030204" pitchFamily="18" charset="0"/>
                      </a:rPr>
                      <m:t>𝜔</m:t>
                    </m:r>
                  </m:oMath>
                </a14:m>
                <a:r>
                  <a:rPr lang="en-US" sz="1600"/>
                  <a:t> since to preserve the stability of the network the frequency variations must be reduced in the shortest time possible. These frequency variations are given by sudden requests of power or energy overproduction in the network .</a:t>
                </a:r>
              </a:p>
            </p:txBody>
          </p:sp>
        </mc:Choice>
        <mc:Fallback xmlns="">
          <p:sp>
            <p:nvSpPr>
              <p:cNvPr id="9" name="Segnaposto contenuto 8">
                <a:extLst>
                  <a:ext uri="{FF2B5EF4-FFF2-40B4-BE49-F238E27FC236}">
                    <a16:creationId xmlns:a16="http://schemas.microsoft.com/office/drawing/2014/main" id="{69FB9FE3-3159-AAB2-72F2-9FEF1019329B}"/>
                  </a:ext>
                </a:extLst>
              </p:cNvPr>
              <p:cNvSpPr>
                <a:spLocks noGrp="1" noRot="1" noChangeAspect="1" noMove="1" noResize="1" noEditPoints="1" noAdjustHandles="1" noChangeArrowheads="1" noChangeShapeType="1" noTextEdit="1"/>
              </p:cNvSpPr>
              <p:nvPr>
                <p:ph idx="1"/>
              </p:nvPr>
            </p:nvSpPr>
            <p:spPr>
              <a:xfrm>
                <a:off x="359999" y="5148000"/>
                <a:ext cx="6904111" cy="1013034"/>
              </a:xfrm>
              <a:blipFill>
                <a:blip r:embed="rId2"/>
                <a:stretch>
                  <a:fillRect l="-441" t="-4192" r="-88" b="-2994"/>
                </a:stretch>
              </a:blipFill>
            </p:spPr>
            <p:txBody>
              <a:bodyPr/>
              <a:lstStyle/>
              <a:p>
                <a:r>
                  <a:rPr lang="en-US">
                    <a:noFill/>
                  </a:rPr>
                  <a:t> </a:t>
                </a:r>
              </a:p>
            </p:txBody>
          </p:sp>
        </mc:Fallback>
      </mc:AlternateContent>
      <p:pic>
        <p:nvPicPr>
          <p:cNvPr id="11" name="Immagine 10" descr="Immagine che contiene testo, Carattere, bianco e nero, tipografia&#10;&#10;Descrizione generata automaticamente">
            <a:extLst>
              <a:ext uri="{FF2B5EF4-FFF2-40B4-BE49-F238E27FC236}">
                <a16:creationId xmlns:a16="http://schemas.microsoft.com/office/drawing/2014/main" id="{26B386E5-8005-DA05-115F-12DAFAD62C3E}"/>
              </a:ext>
            </a:extLst>
          </p:cNvPr>
          <p:cNvPicPr>
            <a:picLocks noChangeAspect="1"/>
          </p:cNvPicPr>
          <p:nvPr/>
        </p:nvPicPr>
        <p:blipFill>
          <a:blip r:embed="rId3"/>
          <a:stretch>
            <a:fillRect/>
          </a:stretch>
        </p:blipFill>
        <p:spPr>
          <a:xfrm>
            <a:off x="7381335" y="2688265"/>
            <a:ext cx="925454" cy="3097438"/>
          </a:xfrm>
          <a:prstGeom prst="rect">
            <a:avLst/>
          </a:prstGeom>
        </p:spPr>
      </p:pic>
      <p:pic>
        <p:nvPicPr>
          <p:cNvPr id="6" name="Immagine 5" descr="Immagine che contiene linea, Diagramma, diagramma, testo&#10;&#10;Descrizione generata automaticamente">
            <a:extLst>
              <a:ext uri="{FF2B5EF4-FFF2-40B4-BE49-F238E27FC236}">
                <a16:creationId xmlns:a16="http://schemas.microsoft.com/office/drawing/2014/main" id="{BE97ED91-3274-1D48-D904-A0D7AFE1C420}"/>
              </a:ext>
            </a:extLst>
          </p:cNvPr>
          <p:cNvPicPr>
            <a:picLocks noChangeAspect="1"/>
          </p:cNvPicPr>
          <p:nvPr/>
        </p:nvPicPr>
        <p:blipFill>
          <a:blip r:embed="rId4"/>
          <a:stretch>
            <a:fillRect/>
          </a:stretch>
        </p:blipFill>
        <p:spPr>
          <a:xfrm>
            <a:off x="3679664" y="2532740"/>
            <a:ext cx="3584447" cy="2688335"/>
          </a:xfrm>
          <a:prstGeom prst="rect">
            <a:avLst/>
          </a:prstGeom>
        </p:spPr>
      </p:pic>
      <p:pic>
        <p:nvPicPr>
          <p:cNvPr id="10" name="Immagine 9" descr="Immagine che contiene testo, linea, Diagramma, ricevuta&#10;&#10;Descrizione generata automaticamente">
            <a:extLst>
              <a:ext uri="{FF2B5EF4-FFF2-40B4-BE49-F238E27FC236}">
                <a16:creationId xmlns:a16="http://schemas.microsoft.com/office/drawing/2014/main" id="{4A745AB6-8F0F-BD0A-120D-A6952951787D}"/>
              </a:ext>
            </a:extLst>
          </p:cNvPr>
          <p:cNvPicPr>
            <a:picLocks noChangeAspect="1"/>
          </p:cNvPicPr>
          <p:nvPr/>
        </p:nvPicPr>
        <p:blipFill>
          <a:blip r:embed="rId5"/>
          <a:stretch>
            <a:fillRect/>
          </a:stretch>
        </p:blipFill>
        <p:spPr>
          <a:xfrm>
            <a:off x="182880" y="2532741"/>
            <a:ext cx="3584448" cy="2688336"/>
          </a:xfrm>
          <a:prstGeom prst="rect">
            <a:avLst/>
          </a:prstGeom>
        </p:spPr>
      </p:pic>
    </p:spTree>
    <p:extLst>
      <p:ext uri="{BB962C8B-B14F-4D97-AF65-F5344CB8AC3E}">
        <p14:creationId xmlns:p14="http://schemas.microsoft.com/office/powerpoint/2010/main" val="32547791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1" y="4235172"/>
            <a:ext cx="9144001" cy="2622828"/>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53675" y="4453912"/>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2718561" y="5118100"/>
            <a:ext cx="3621870" cy="968375"/>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3000"/>
              <a:t>Control </a:t>
            </a:r>
            <a:r>
              <a:rPr lang="it-IT" sz="3000" err="1"/>
              <a:t>Structures</a:t>
            </a:r>
            <a:endParaRPr lang="it-IT" sz="3000"/>
          </a:p>
        </p:txBody>
      </p:sp>
    </p:spTree>
    <p:extLst>
      <p:ext uri="{BB962C8B-B14F-4D97-AF65-F5344CB8AC3E}">
        <p14:creationId xmlns:p14="http://schemas.microsoft.com/office/powerpoint/2010/main" val="3818615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60000" y="180000"/>
            <a:ext cx="8581043" cy="840400"/>
          </a:xfrm>
        </p:spPr>
        <p:txBody>
          <a:bodyPr anchor="ctr"/>
          <a:lstStyle/>
          <a:p>
            <a:r>
              <a:rPr lang="it-IT" err="1"/>
              <a:t>Centralized</a:t>
            </a:r>
            <a:r>
              <a:rPr lang="it-IT"/>
              <a:t> </a:t>
            </a:r>
            <a:r>
              <a:rPr lang="it-IT" err="1"/>
              <a:t>Structure</a:t>
            </a:r>
            <a:endParaRPr lang="it-IT" sz="1600"/>
          </a:p>
        </p:txBody>
      </p:sp>
      <p:sp>
        <p:nvSpPr>
          <p:cNvPr id="3" name="Segnaposto contenuto 2"/>
          <p:cNvSpPr>
            <a:spLocks noGrp="1"/>
          </p:cNvSpPr>
          <p:nvPr>
            <p:ph idx="1"/>
          </p:nvPr>
        </p:nvSpPr>
        <p:spPr>
          <a:xfrm>
            <a:off x="0" y="1278341"/>
            <a:ext cx="8869564" cy="4826404"/>
          </a:xfrm>
        </p:spPr>
        <p:txBody>
          <a:bodyPr/>
          <a:lstStyle/>
          <a:p>
            <a:pPr algn="l"/>
            <a:endParaRPr lang="it-IT" b="0" i="0" u="none" strike="noStrike" baseline="0">
              <a:solidFill>
                <a:srgbClr val="000000"/>
              </a:solidFill>
            </a:endParaRPr>
          </a:p>
          <a:p>
            <a:pPr algn="l"/>
            <a:endParaRPr lang="it-IT"/>
          </a:p>
        </p:txBody>
      </p:sp>
      <p:sp>
        <p:nvSpPr>
          <p:cNvPr id="4" name="Rettangolo 3">
            <a:extLst>
              <a:ext uri="{FF2B5EF4-FFF2-40B4-BE49-F238E27FC236}">
                <a16:creationId xmlns:a16="http://schemas.microsoft.com/office/drawing/2014/main" id="{245CD8A3-A23B-F74A-77CC-F3E62BDD92BA}"/>
              </a:ext>
            </a:extLst>
          </p:cNvPr>
          <p:cNvSpPr/>
          <p:nvPr/>
        </p:nvSpPr>
        <p:spPr>
          <a:xfrm>
            <a:off x="182880" y="6344529"/>
            <a:ext cx="3066757" cy="33762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6" name="Immagine 5">
            <a:extLst>
              <a:ext uri="{FF2B5EF4-FFF2-40B4-BE49-F238E27FC236}">
                <a16:creationId xmlns:a16="http://schemas.microsoft.com/office/drawing/2014/main" id="{78575FB0-65EB-D83A-D3A3-AA4E96C5EF0D}"/>
              </a:ext>
            </a:extLst>
          </p:cNvPr>
          <p:cNvPicPr>
            <a:picLocks noChangeAspect="1"/>
          </p:cNvPicPr>
          <p:nvPr/>
        </p:nvPicPr>
        <p:blipFill>
          <a:blip r:embed="rId2"/>
          <a:stretch>
            <a:fillRect/>
          </a:stretch>
        </p:blipFill>
        <p:spPr>
          <a:xfrm>
            <a:off x="3529210" y="1865480"/>
            <a:ext cx="2085580" cy="1765840"/>
          </a:xfrm>
          <a:prstGeom prst="rect">
            <a:avLst/>
          </a:prstGeom>
        </p:spPr>
      </p:pic>
      <p:sp>
        <p:nvSpPr>
          <p:cNvPr id="7" name="CasellaDiTesto 6">
            <a:extLst>
              <a:ext uri="{FF2B5EF4-FFF2-40B4-BE49-F238E27FC236}">
                <a16:creationId xmlns:a16="http://schemas.microsoft.com/office/drawing/2014/main" id="{123C5618-2AA4-4EAD-D1F8-F291454B1A7C}"/>
              </a:ext>
            </a:extLst>
          </p:cNvPr>
          <p:cNvSpPr txBox="1"/>
          <p:nvPr/>
        </p:nvSpPr>
        <p:spPr>
          <a:xfrm>
            <a:off x="360000" y="1440000"/>
            <a:ext cx="8205400" cy="324000"/>
          </a:xfrm>
          <a:prstGeom prst="rect">
            <a:avLst/>
          </a:prstGeom>
          <a:noFill/>
        </p:spPr>
        <p:txBody>
          <a:bodyPr wrap="square" rtlCol="0">
            <a:spAutoFit/>
          </a:bodyPr>
          <a:lstStyle/>
          <a:p>
            <a:r>
              <a:rPr lang="it-IT" sz="1600">
                <a:latin typeface="Arial"/>
                <a:cs typeface="Arial"/>
              </a:rPr>
              <a:t>A </a:t>
            </a:r>
            <a:r>
              <a:rPr lang="it-IT" sz="1600" b="1">
                <a:latin typeface="Arial"/>
                <a:cs typeface="Arial"/>
              </a:rPr>
              <a:t>state-feedback</a:t>
            </a:r>
            <a:r>
              <a:rPr lang="it-IT" sz="1600">
                <a:latin typeface="Arial"/>
                <a:cs typeface="Arial"/>
              </a:rPr>
              <a:t> controller of the following </a:t>
            </a:r>
            <a:r>
              <a:rPr lang="it-IT" sz="1600" err="1">
                <a:latin typeface="Arial"/>
                <a:cs typeface="Arial"/>
              </a:rPr>
              <a:t>structure</a:t>
            </a:r>
            <a:r>
              <a:rPr lang="it-IT" sz="1600">
                <a:latin typeface="Arial"/>
                <a:cs typeface="Arial"/>
              </a:rPr>
              <a:t> is </a:t>
            </a:r>
            <a:r>
              <a:rPr lang="it-IT" sz="1600" err="1">
                <a:latin typeface="Arial"/>
                <a:cs typeface="Arial"/>
              </a:rPr>
              <a:t>considered</a:t>
            </a:r>
            <a:r>
              <a:rPr lang="it-IT" sz="1600">
                <a:latin typeface="Arial"/>
                <a:cs typeface="Arial"/>
              </a:rPr>
              <a:t>:</a:t>
            </a:r>
          </a:p>
        </p:txBody>
      </p:sp>
      <p:sp>
        <p:nvSpPr>
          <p:cNvPr id="5" name="CasellaDiTesto 4">
            <a:extLst>
              <a:ext uri="{FF2B5EF4-FFF2-40B4-BE49-F238E27FC236}">
                <a16:creationId xmlns:a16="http://schemas.microsoft.com/office/drawing/2014/main" id="{A0E920E7-6F35-1EF8-5541-5B3023120DDF}"/>
              </a:ext>
            </a:extLst>
          </p:cNvPr>
          <p:cNvSpPr txBox="1"/>
          <p:nvPr/>
        </p:nvSpPr>
        <p:spPr>
          <a:xfrm>
            <a:off x="360000" y="3492000"/>
            <a:ext cx="8474232" cy="584775"/>
          </a:xfrm>
          <a:prstGeom prst="rect">
            <a:avLst/>
          </a:prstGeom>
          <a:noFill/>
        </p:spPr>
        <p:txBody>
          <a:bodyPr wrap="square" rtlCol="0">
            <a:spAutoFit/>
          </a:bodyPr>
          <a:lstStyle/>
          <a:p>
            <a:r>
              <a:rPr lang="en-US" sz="1600">
                <a:latin typeface="Arial"/>
                <a:cs typeface="Arial"/>
              </a:rPr>
              <a:t>Such controller considers </a:t>
            </a:r>
            <a:r>
              <a:rPr lang="en-US" sz="1600" b="1">
                <a:latin typeface="Arial"/>
                <a:cs typeface="Arial"/>
              </a:rPr>
              <a:t>all states</a:t>
            </a:r>
            <a:r>
              <a:rPr lang="en-US" sz="1600">
                <a:latin typeface="Arial"/>
                <a:cs typeface="Arial"/>
              </a:rPr>
              <a:t> of the full system and tries to control them all at once. This way one can avoid tracking the </a:t>
            </a:r>
            <a:r>
              <a:rPr lang="en-US" sz="1600" b="1">
                <a:latin typeface="Arial"/>
                <a:cs typeface="Arial"/>
              </a:rPr>
              <a:t>interactions </a:t>
            </a:r>
            <a:r>
              <a:rPr lang="en-US" sz="1600">
                <a:latin typeface="Arial"/>
                <a:cs typeface="Arial"/>
              </a:rPr>
              <a:t>between the many subsystems</a:t>
            </a:r>
            <a:endParaRPr lang="en-US" sz="1600" b="1">
              <a:latin typeface="Arial"/>
              <a:cs typeface="Arial"/>
            </a:endParaRPr>
          </a:p>
        </p:txBody>
      </p:sp>
      <mc:AlternateContent xmlns:mc="http://schemas.openxmlformats.org/markup-compatibility/2006" xmlns:a14="http://schemas.microsoft.com/office/drawing/2010/main">
        <mc:Choice Requires="a14">
          <p:sp>
            <p:nvSpPr>
              <p:cNvPr id="9" name="CasellaDiTesto 8">
                <a:extLst>
                  <a:ext uri="{FF2B5EF4-FFF2-40B4-BE49-F238E27FC236}">
                    <a16:creationId xmlns:a16="http://schemas.microsoft.com/office/drawing/2014/main" id="{175CB3E5-6907-B9A9-48D3-EACAE46A44B6}"/>
                  </a:ext>
                </a:extLst>
              </p:cNvPr>
              <p:cNvSpPr txBox="1"/>
              <p:nvPr/>
            </p:nvSpPr>
            <p:spPr>
              <a:xfrm>
                <a:off x="360000" y="4140000"/>
                <a:ext cx="8474232" cy="830997"/>
              </a:xfrm>
              <a:prstGeom prst="rect">
                <a:avLst/>
              </a:prstGeom>
              <a:noFill/>
            </p:spPr>
            <p:txBody>
              <a:bodyPr wrap="square" rtlCol="0">
                <a:spAutoFit/>
              </a:bodyPr>
              <a:lstStyle/>
              <a:p>
                <a:r>
                  <a:rPr lang="en-US" sz="1600">
                    <a:latin typeface="Arial"/>
                    <a:cs typeface="Arial"/>
                  </a:rPr>
                  <a:t>The matrix of control gains </a:t>
                </a:r>
                <a14:m>
                  <m:oMath xmlns:m="http://schemas.openxmlformats.org/officeDocument/2006/math">
                    <m:sSub>
                      <m:sSubPr>
                        <m:ctrlPr>
                          <a:rPr lang="it-IT" sz="1600" i="1" smtClean="0">
                            <a:latin typeface="Cambria Math" panose="02040503050406030204" pitchFamily="18" charset="0"/>
                          </a:rPr>
                        </m:ctrlPr>
                      </m:sSubPr>
                      <m:e>
                        <m:r>
                          <a:rPr lang="it-IT" sz="1600">
                            <a:latin typeface="Cambria Math" panose="02040503050406030204" pitchFamily="18" charset="0"/>
                          </a:rPr>
                          <m:t>𝐾</m:t>
                        </m:r>
                      </m:e>
                      <m:sub>
                        <m:r>
                          <a:rPr lang="it-IT" sz="1600">
                            <a:latin typeface="Cambria Math" panose="02040503050406030204" pitchFamily="18" charset="0"/>
                          </a:rPr>
                          <m:t>𝑥</m:t>
                        </m:r>
                      </m:sub>
                    </m:sSub>
                  </m:oMath>
                </a14:m>
                <a:r>
                  <a:rPr lang="en-US" sz="1600">
                    <a:latin typeface="Arial"/>
                    <a:cs typeface="Arial"/>
                  </a:rPr>
                  <a:t> of an equivalent distributed control to be computed will result in a </a:t>
                </a:r>
                <a:r>
                  <a:rPr lang="en-US" sz="1600" b="1">
                    <a:latin typeface="Arial"/>
                    <a:cs typeface="Arial"/>
                  </a:rPr>
                  <a:t>full matrix</a:t>
                </a:r>
                <a:r>
                  <a:rPr lang="en-US" sz="1600">
                    <a:latin typeface="Arial"/>
                    <a:cs typeface="Arial"/>
                  </a:rPr>
                  <a:t>. Such structure is imposed in the script via the matrix </a:t>
                </a:r>
                <a:r>
                  <a:rPr lang="en-US" sz="1600" err="1">
                    <a:latin typeface="Arial"/>
                    <a:cs typeface="Arial"/>
                  </a:rPr>
                  <a:t>ContStruc</a:t>
                </a:r>
                <a:r>
                  <a:rPr lang="en-US" sz="1600">
                    <a:latin typeface="Arial"/>
                    <a:cs typeface="Arial"/>
                  </a:rPr>
                  <a:t> which virtually describes how the subsystems share information:</a:t>
                </a:r>
                <a:endParaRPr lang="en-US" sz="1600" b="1">
                  <a:latin typeface="Arial"/>
                  <a:cs typeface="Arial"/>
                </a:endParaRPr>
              </a:p>
            </p:txBody>
          </p:sp>
        </mc:Choice>
        <mc:Fallback xmlns="">
          <p:sp>
            <p:nvSpPr>
              <p:cNvPr id="9" name="CasellaDiTesto 8">
                <a:extLst>
                  <a:ext uri="{FF2B5EF4-FFF2-40B4-BE49-F238E27FC236}">
                    <a16:creationId xmlns:a16="http://schemas.microsoft.com/office/drawing/2014/main" id="{175CB3E5-6907-B9A9-48D3-EACAE46A44B6}"/>
                  </a:ext>
                </a:extLst>
              </p:cNvPr>
              <p:cNvSpPr txBox="1">
                <a:spLocks noRot="1" noChangeAspect="1" noMove="1" noResize="1" noEditPoints="1" noAdjustHandles="1" noChangeArrowheads="1" noChangeShapeType="1" noTextEdit="1"/>
              </p:cNvSpPr>
              <p:nvPr/>
            </p:nvSpPr>
            <p:spPr>
              <a:xfrm>
                <a:off x="360000" y="4140000"/>
                <a:ext cx="8474232" cy="830997"/>
              </a:xfrm>
              <a:prstGeom prst="rect">
                <a:avLst/>
              </a:prstGeom>
              <a:blipFill>
                <a:blip r:embed="rId3"/>
                <a:stretch>
                  <a:fillRect l="-360" t="-2206" b="-8824"/>
                </a:stretch>
              </a:blipFill>
            </p:spPr>
            <p:txBody>
              <a:bodyPr/>
              <a:lstStyle/>
              <a:p>
                <a:r>
                  <a:rPr lang="en-US">
                    <a:noFill/>
                  </a:rPr>
                  <a:t> </a:t>
                </a:r>
              </a:p>
            </p:txBody>
          </p:sp>
        </mc:Fallback>
      </mc:AlternateContent>
      <p:pic>
        <p:nvPicPr>
          <p:cNvPr id="15" name="Immagine 14" descr="Immagine che contiene Carattere, schermata, testo, diagramma&#10;&#10;Descrizione generata automaticamente">
            <a:extLst>
              <a:ext uri="{FF2B5EF4-FFF2-40B4-BE49-F238E27FC236}">
                <a16:creationId xmlns:a16="http://schemas.microsoft.com/office/drawing/2014/main" id="{5A1CCDBD-A537-7EAF-D3B2-82A29F0D519F}"/>
              </a:ext>
            </a:extLst>
          </p:cNvPr>
          <p:cNvPicPr>
            <a:picLocks noChangeAspect="1"/>
          </p:cNvPicPr>
          <p:nvPr/>
        </p:nvPicPr>
        <p:blipFill>
          <a:blip r:embed="rId4"/>
          <a:stretch>
            <a:fillRect/>
          </a:stretch>
        </p:blipFill>
        <p:spPr>
          <a:xfrm>
            <a:off x="3273353" y="4999630"/>
            <a:ext cx="2378693" cy="1105115"/>
          </a:xfrm>
          <a:prstGeom prst="rect">
            <a:avLst/>
          </a:prstGeom>
        </p:spPr>
      </p:pic>
    </p:spTree>
    <p:extLst>
      <p:ext uri="{BB962C8B-B14F-4D97-AF65-F5344CB8AC3E}">
        <p14:creationId xmlns:p14="http://schemas.microsoft.com/office/powerpoint/2010/main" val="820304037"/>
      </p:ext>
    </p:extLst>
  </p:cSld>
  <p:clrMapOvr>
    <a:masterClrMapping/>
  </p:clrMapOvr>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A094F7C5EDC0FC40A0AEDE1F66C73DD6" ma:contentTypeVersion="13" ma:contentTypeDescription="Creare un nuovo documento." ma:contentTypeScope="" ma:versionID="c41ebc624ad2d9bdd7eb9d01943faa2a">
  <xsd:schema xmlns:xsd="http://www.w3.org/2001/XMLSchema" xmlns:xs="http://www.w3.org/2001/XMLSchema" xmlns:p="http://schemas.microsoft.com/office/2006/metadata/properties" xmlns:ns3="101d9b7d-e8f1-4062-898d-226d3ae224a0" xmlns:ns4="e4c7e830-e078-4d77-aa05-825a658bb6be" targetNamespace="http://schemas.microsoft.com/office/2006/metadata/properties" ma:root="true" ma:fieldsID="db33acb9c55a686d32f9feae8f28c7f8" ns3:_="" ns4:_="">
    <xsd:import namespace="101d9b7d-e8f1-4062-898d-226d3ae224a0"/>
    <xsd:import namespace="e4c7e830-e078-4d77-aa05-825a658bb6be"/>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_activity" minOccurs="0"/>
                <xsd:element ref="ns4:SharedWithUsers" minOccurs="0"/>
                <xsd:element ref="ns4:SharedWithDetails" minOccurs="0"/>
                <xsd:element ref="ns4:SharingHintHash"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01d9b7d-e8f1-4062-898d-226d3ae224a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_activity" ma:index="14" nillable="true" ma:displayName="_activity" ma:hidden="true" ma:internalName="_activity">
      <xsd:simpleType>
        <xsd:restriction base="dms:Note"/>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ystemTags" ma:index="19" nillable="true" ma:displayName="MediaServiceSystemTags" ma:hidden="true" ma:internalName="MediaServiceSystemTags" ma:readOnly="true">
      <xsd:simpleType>
        <xsd:restriction base="dms:Note"/>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4c7e830-e078-4d77-aa05-825a658bb6be" elementFormDefault="qualified">
    <xsd:import namespace="http://schemas.microsoft.com/office/2006/documentManagement/types"/>
    <xsd:import namespace="http://schemas.microsoft.com/office/infopath/2007/PartnerControls"/>
    <xsd:element name="SharedWithUsers" ma:index="15"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Condiviso con dettagli" ma:internalName="SharedWithDetails" ma:readOnly="true">
      <xsd:simpleType>
        <xsd:restriction base="dms:Note">
          <xsd:maxLength value="255"/>
        </xsd:restriction>
      </xsd:simpleType>
    </xsd:element>
    <xsd:element name="SharingHintHash" ma:index="17" nillable="true" ma:displayName="Hash suggerimento condivisione"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101d9b7d-e8f1-4062-898d-226d3ae224a0" xsi:nil="true"/>
  </documentManagement>
</p:properties>
</file>

<file path=customXml/itemProps1.xml><?xml version="1.0" encoding="utf-8"?>
<ds:datastoreItem xmlns:ds="http://schemas.openxmlformats.org/officeDocument/2006/customXml" ds:itemID="{22E1A64A-4EAD-4487-8B95-2682358D89B6}">
  <ds:schemaRefs>
    <ds:schemaRef ds:uri="http://schemas.microsoft.com/sharepoint/v3/contenttype/forms"/>
  </ds:schemaRefs>
</ds:datastoreItem>
</file>

<file path=customXml/itemProps2.xml><?xml version="1.0" encoding="utf-8"?>
<ds:datastoreItem xmlns:ds="http://schemas.openxmlformats.org/officeDocument/2006/customXml" ds:itemID="{D40920CC-F77F-4226-BF07-5190E9277946}">
  <ds:schemaRefs>
    <ds:schemaRef ds:uri="101d9b7d-e8f1-4062-898d-226d3ae224a0"/>
    <ds:schemaRef ds:uri="e4c7e830-e078-4d77-aa05-825a658bb6b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FF7B45D-4DCC-46C4-96F1-EFAE2D8FA5D6}">
  <ds:schemaRefs>
    <ds:schemaRef ds:uri="http://schemas.microsoft.com/office/2006/documentManagement/types"/>
    <ds:schemaRef ds:uri="http://purl.org/dc/elements/1.1/"/>
    <ds:schemaRef ds:uri="http://purl.org/dc/terms/"/>
    <ds:schemaRef ds:uri="http://www.w3.org/XML/1998/namespace"/>
    <ds:schemaRef ds:uri="e4c7e830-e078-4d77-aa05-825a658bb6be"/>
    <ds:schemaRef ds:uri="101d9b7d-e8f1-4062-898d-226d3ae224a0"/>
    <ds:schemaRef ds:uri="http://schemas.openxmlformats.org/package/2006/metadata/core-properties"/>
    <ds:schemaRef ds:uri="http://schemas.microsoft.com/office/2006/metadata/properties"/>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POLI</Template>
  <TotalTime>6</TotalTime>
  <Words>2356</Words>
  <Application>Microsoft Office PowerPoint</Application>
  <PresentationFormat>Presentazione su schermo (4:3)</PresentationFormat>
  <Paragraphs>217</Paragraphs>
  <Slides>36</Slides>
  <Notes>1</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36</vt:i4>
      </vt:variant>
    </vt:vector>
  </HeadingPairs>
  <TitlesOfParts>
    <vt:vector size="44" baseType="lpstr">
      <vt:lpstr>Aptos</vt:lpstr>
      <vt:lpstr>Arial</vt:lpstr>
      <vt:lpstr>Calibri</vt:lpstr>
      <vt:lpstr>Cambria Math</vt:lpstr>
      <vt:lpstr>Helvetica</vt:lpstr>
      <vt:lpstr>Menlo</vt:lpstr>
      <vt:lpstr>Wingdings</vt:lpstr>
      <vt:lpstr>POLI</vt:lpstr>
      <vt:lpstr>Titolo presentazione sottotitolo</vt:lpstr>
      <vt:lpstr>System description and initial analisys I</vt:lpstr>
      <vt:lpstr>System description and initial analisys II</vt:lpstr>
      <vt:lpstr>System Decomposition</vt:lpstr>
      <vt:lpstr>Open-loop analysis I Continuous time system</vt:lpstr>
      <vt:lpstr>Open-loop analysis II Discrete time system</vt:lpstr>
      <vt:lpstr>Open-loop analysis II Free Motions</vt:lpstr>
      <vt:lpstr>Titolo presentazione sottotitolo</vt:lpstr>
      <vt:lpstr>Centralized Structure</vt:lpstr>
      <vt:lpstr>Centralized Structure Centralized Fixed Modes</vt:lpstr>
      <vt:lpstr>Decentralized Structure</vt:lpstr>
      <vt:lpstr>Decentralized Structure Decentralized Fixed Modes</vt:lpstr>
      <vt:lpstr>Distributed Structures Structure I</vt:lpstr>
      <vt:lpstr>Distributed Structures Structure II</vt:lpstr>
      <vt:lpstr>Distributed Structures Distributed Fixed Modes</vt:lpstr>
      <vt:lpstr>Titolo presentazione sottotitolo</vt:lpstr>
      <vt:lpstr>Control Strategies </vt:lpstr>
      <vt:lpstr>Stabilizing LMI</vt:lpstr>
      <vt:lpstr>Stabilizing LMI Results Comparison</vt:lpstr>
      <vt:lpstr>Stabilizing LMI Discrete Time</vt:lpstr>
      <vt:lpstr>Multi_objective LMI Continuous Time</vt:lpstr>
      <vt:lpstr>Multi_objective LMI Continuous Time: Results</vt:lpstr>
      <vt:lpstr>Multi_objective LMI Discrete Time</vt:lpstr>
      <vt:lpstr>Multi_objective LMI Discrete Time: Results</vt:lpstr>
      <vt:lpstr>H_2 norm minimization LMI</vt:lpstr>
      <vt:lpstr>H_2 norm minimization LMI</vt:lpstr>
      <vt:lpstr>H_2 norm minimization LMI</vt:lpstr>
      <vt:lpstr>H_2 simulations – Centralized Structure</vt:lpstr>
      <vt:lpstr>H_2 simulations – Decentralized Structure</vt:lpstr>
      <vt:lpstr>H_2 simulations – Distributed I Structure</vt:lpstr>
      <vt:lpstr>H_2 simulations – Distributed II Structure</vt:lpstr>
      <vt:lpstr>H_2 simulations</vt:lpstr>
      <vt:lpstr>H_2 simulations – Discrete Time</vt:lpstr>
      <vt:lpstr>Titolo presentazione sottotitolo</vt:lpstr>
      <vt:lpstr>Conclusions</vt:lpstr>
      <vt:lpstr>Titolo presentazione sottotitolo</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Mattia Brambilla</dc:creator>
  <cp:lastModifiedBy>Davide Marino</cp:lastModifiedBy>
  <cp:revision>3</cp:revision>
  <dcterms:created xsi:type="dcterms:W3CDTF">2015-05-26T12:27:57Z</dcterms:created>
  <dcterms:modified xsi:type="dcterms:W3CDTF">2024-04-10T20:50:46Z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0x010100A094F7C5EDC0FC40A0AEDE1F66C73DD6</vt:lpwstr>
  </property>
</Properties>
</file>